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3"/>
    <p:sldId id="283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6" r:id="rId13"/>
    <p:sldId id="267" r:id="rId14"/>
    <p:sldId id="268" r:id="rId15"/>
    <p:sldId id="269" r:id="rId16"/>
    <p:sldId id="270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64" r:id="rId2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3" Type="http://schemas.openxmlformats.org/officeDocument/2006/relationships/tableStyles" Target="tableStyles.xml"/><Relationship Id="rId32" Type="http://schemas.openxmlformats.org/officeDocument/2006/relationships/viewProps" Target="viewProps.xml"/><Relationship Id="rId31" Type="http://schemas.openxmlformats.org/officeDocument/2006/relationships/presProps" Target="presProps.xml"/><Relationship Id="rId30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9" Type="http://schemas.openxmlformats.org/officeDocument/2006/relationships/notesMaster" Target="notesMasters/notesMaster1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9.png"/><Relationship Id="rId1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1.png"/><Relationship Id="rId1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5.png"/><Relationship Id="rId1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7.png"/><Relationship Id="rId1" Type="http://schemas.openxmlformats.org/officeDocument/2006/relationships/image" Target="../media/image3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9.png"/><Relationship Id="rId1" Type="http://schemas.openxmlformats.org/officeDocument/2006/relationships/image" Target="../media/image3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1.png"/><Relationship Id="rId1" Type="http://schemas.openxmlformats.org/officeDocument/2006/relationships/image" Target="../media/image4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3.png"/><Relationship Id="rId1" Type="http://schemas.openxmlformats.org/officeDocument/2006/relationships/image" Target="../media/image4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5.png"/><Relationship Id="rId1" Type="http://schemas.openxmlformats.org/officeDocument/2006/relationships/image" Target="../media/image4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7.png"/><Relationship Id="rId1" Type="http://schemas.openxmlformats.org/officeDocument/2006/relationships/image" Target="../media/image46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9.png"/><Relationship Id="rId1" Type="http://schemas.openxmlformats.org/officeDocument/2006/relationships/image" Target="../media/image4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zh-CN" altLang="en-US"/>
              <a:t>一些点源分析</a:t>
            </a:r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1825-1003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ra:277.75       dec:-10.06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flux:1.10e-12 + 1.00e-13 - 1.00e-13</a:t>
            </a:r>
            <a:endParaRPr lang="en-US" altLang="zh-CN" sz="1400"/>
          </a:p>
          <a:p>
            <a:r>
              <a:rPr lang="en-US" altLang="zh-CN" sz="1400"/>
              <a:t>E:20.0 flux:5.05e-14 + 4.17e-15 - 4.17e-15</a:t>
            </a:r>
            <a:endParaRPr lang="en-US" altLang="zh-CN" sz="1400"/>
          </a:p>
          <a:p>
            <a:r>
              <a:rPr lang="en-US" altLang="zh-CN" sz="1400"/>
              <a:t>E:31.6 flux:2.63e-14 + 2.18e-15 - 2.18e-15</a:t>
            </a:r>
            <a:endParaRPr lang="en-US" altLang="zh-CN" sz="1400"/>
          </a:p>
          <a:p>
            <a:r>
              <a:rPr lang="en-US" altLang="zh-CN" sz="1400"/>
              <a:t>E:50.1 flux:2.53e-15 + 2.96e-16 - 2.96e-16</a:t>
            </a:r>
            <a:endParaRPr lang="en-US" altLang="zh-CN" sz="1400"/>
          </a:p>
          <a:p>
            <a:r>
              <a:rPr lang="en-US" altLang="zh-CN" sz="1400"/>
              <a:t>E:79.4 flux:3.54e-16 + 5.57e-17 - 5.57e-17</a:t>
            </a:r>
            <a:endParaRPr lang="en-US" altLang="zh-CN" sz="1400"/>
          </a:p>
          <a:p>
            <a:r>
              <a:rPr lang="en-US" altLang="zh-CN" sz="1400"/>
              <a:t>E:125.9 flux:8.96e-17 + 2.03e-17 - 2.03e-17</a:t>
            </a:r>
            <a:endParaRPr lang="en-US" altLang="zh-CN" sz="1400"/>
          </a:p>
          <a:p>
            <a:r>
              <a:rPr lang="en-US" altLang="zh-CN" sz="1400"/>
              <a:t>E:199.5 flux:1.59e-17 + 6.57e-18 - 5.79e-18</a:t>
            </a:r>
            <a:endParaRPr lang="en-US" altLang="zh-CN" sz="1400"/>
          </a:p>
          <a:p>
            <a:r>
              <a:rPr lang="en-US" altLang="zh-CN" sz="1400"/>
              <a:t>E:316.2 flux:2.42e-18 + 1.95e-18 - 1.46e-18</a:t>
            </a:r>
            <a:endParaRPr lang="en-US" altLang="zh-CN" sz="1400"/>
          </a:p>
          <a:p>
            <a:r>
              <a:rPr lang="en-US" altLang="zh-CN" sz="1400"/>
              <a:t>E:501.2 flux:1.47e-18 + 1.18e-18 - 8.87e-19</a:t>
            </a:r>
            <a:endParaRPr lang="en-US" altLang="zh-CN" sz="1400"/>
          </a:p>
          <a:p>
            <a:r>
              <a:rPr lang="en-US" altLang="zh-CN" sz="1400"/>
              <a:t>E:25118.9 flux:6.17e-24 + 6.51e-24 - 4.23e-24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(+-)3.10005e-15</a:t>
            </a:r>
            <a:endParaRPr lang="en-US" altLang="zh-CN" sz="1400"/>
          </a:p>
          <a:p>
            <a:r>
              <a:rPr lang="en-US" altLang="zh-CN" sz="1400"/>
              <a:t>beta:-3.09	(+-)0.0695226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3100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0695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rcRect l="4983" t="18444" r="55237" b="30177"/>
          <a:stretch>
            <a:fillRect/>
          </a:stretch>
        </p:blipFill>
        <p:spPr>
          <a:xfrm>
            <a:off x="721360" y="1769110"/>
            <a:ext cx="4281805" cy="3111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1838-0603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ra:279.68       dec:-6.06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flux:2.89e-13 + 2.62e-14 - 2.62e-14</a:t>
            </a:r>
            <a:endParaRPr lang="en-US" altLang="zh-CN" sz="1400"/>
          </a:p>
          <a:p>
            <a:r>
              <a:rPr lang="en-US" altLang="zh-CN" sz="1400"/>
              <a:t>E:20.0 flux:2.73e-14 + 2.25e-15 - 2.25e-15</a:t>
            </a:r>
            <a:endParaRPr lang="en-US" altLang="zh-CN" sz="1400"/>
          </a:p>
          <a:p>
            <a:r>
              <a:rPr lang="en-US" altLang="zh-CN" sz="1400"/>
              <a:t>E:31.6 flux:1.06e-14 + 8.78e-16 - 8.78e-16</a:t>
            </a:r>
            <a:endParaRPr lang="en-US" altLang="zh-CN" sz="1400"/>
          </a:p>
          <a:p>
            <a:r>
              <a:rPr lang="en-US" altLang="zh-CN" sz="1400"/>
              <a:t>E:50.1 flux:1.43e-15 + 1.67e-16 - 1.67e-16</a:t>
            </a:r>
            <a:endParaRPr lang="en-US" altLang="zh-CN" sz="1400"/>
          </a:p>
          <a:p>
            <a:r>
              <a:rPr lang="en-US" altLang="zh-CN" sz="1400"/>
              <a:t>E:79.4 flux:2.53e-16 + 3.97e-17 - 3.97e-17</a:t>
            </a:r>
            <a:endParaRPr lang="en-US" altLang="zh-CN" sz="1400"/>
          </a:p>
          <a:p>
            <a:r>
              <a:rPr lang="en-US" altLang="zh-CN" sz="1400"/>
              <a:t>E:125.9 flux:6.62e-17 + 1.50e-17 - 1.50e-17</a:t>
            </a:r>
            <a:endParaRPr lang="en-US" altLang="zh-CN" sz="1400"/>
          </a:p>
          <a:p>
            <a:r>
              <a:rPr lang="en-US" altLang="zh-CN" sz="1400"/>
              <a:t>E:199.5 flux:1.23e-17 + 5.08e-18 - 4.48e-18</a:t>
            </a:r>
            <a:endParaRPr lang="en-US" altLang="zh-CN" sz="1400"/>
          </a:p>
          <a:p>
            <a:r>
              <a:rPr lang="en-US" altLang="zh-CN" sz="1400"/>
              <a:t>E:316.2 flux:1.96e-18 + 1.57e-18 - 1.18e-18</a:t>
            </a:r>
            <a:endParaRPr lang="en-US" altLang="zh-CN" sz="1400"/>
          </a:p>
          <a:p>
            <a:r>
              <a:rPr lang="en-US" altLang="zh-CN" sz="1400"/>
              <a:t>E:501.2 flux:1.21e-18 + 9.68e-19 - 7.26e-19</a:t>
            </a:r>
            <a:endParaRPr lang="en-US" altLang="zh-CN" sz="1400"/>
          </a:p>
          <a:p>
            <a:r>
              <a:rPr lang="en-US" altLang="zh-CN" sz="1400"/>
              <a:t>E:25118.9 flux:4.80e-24 + 5.06e-24 - 3.29e-24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(+-)1.61647e-15</a:t>
            </a:r>
            <a:endParaRPr lang="en-US" altLang="zh-CN" sz="1400"/>
          </a:p>
          <a:p>
            <a:r>
              <a:rPr lang="en-US" altLang="zh-CN" sz="1400"/>
              <a:t>beta:-3.09	(+-)0.0685193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1616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0685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内容占位符 9"/>
          <p:cNvPicPr>
            <a:picLocks noChangeAspect="1"/>
          </p:cNvPicPr>
          <p:nvPr>
            <p:ph idx="1"/>
          </p:nvPr>
        </p:nvPicPr>
        <p:blipFill>
          <a:blip r:embed="rId2"/>
          <a:srcRect l="5114" t="19875" r="55902" b="30177"/>
          <a:stretch>
            <a:fillRect/>
          </a:stretch>
        </p:blipFill>
        <p:spPr>
          <a:xfrm>
            <a:off x="900430" y="1760220"/>
            <a:ext cx="4285615" cy="30899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1843-0341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ra:280.97       dec:-3.70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flux:1.74e-13 + 1.58e-14 - 1.58e-14</a:t>
            </a:r>
            <a:endParaRPr lang="en-US" altLang="zh-CN" sz="1400"/>
          </a:p>
          <a:p>
            <a:r>
              <a:rPr lang="en-US" altLang="zh-CN" sz="1400"/>
              <a:t>E:20.0 flux:2.15e-14 + 1.78e-15 - 1.78e-15</a:t>
            </a:r>
            <a:endParaRPr lang="en-US" altLang="zh-CN" sz="1400"/>
          </a:p>
          <a:p>
            <a:r>
              <a:rPr lang="en-US" altLang="zh-CN" sz="1400"/>
              <a:t>E:31.6 flux:7.32e-15 + 6.07e-16 - 6.07e-16</a:t>
            </a:r>
            <a:endParaRPr lang="en-US" altLang="zh-CN" sz="1400"/>
          </a:p>
          <a:p>
            <a:r>
              <a:rPr lang="en-US" altLang="zh-CN" sz="1400"/>
              <a:t>E:50.1 flux:1.17e-15 + 1.37e-16 - 1.37e-16</a:t>
            </a:r>
            <a:endParaRPr lang="en-US" altLang="zh-CN" sz="1400"/>
          </a:p>
          <a:p>
            <a:r>
              <a:rPr lang="en-US" altLang="zh-CN" sz="1400"/>
              <a:t>E:79.4 flux:2.24e-16 + 3.52e-17 - 3.52e-17</a:t>
            </a:r>
            <a:endParaRPr lang="en-US" altLang="zh-CN" sz="1400"/>
          </a:p>
          <a:p>
            <a:r>
              <a:rPr lang="en-US" altLang="zh-CN" sz="1400"/>
              <a:t>E:125.9 flux:5.77e-17 + 1.31e-17 - 1.31e-17</a:t>
            </a:r>
            <a:endParaRPr lang="en-US" altLang="zh-CN" sz="1400"/>
          </a:p>
          <a:p>
            <a:r>
              <a:rPr lang="en-US" altLang="zh-CN" sz="1400"/>
              <a:t>E:199.5 flux:1.07e-17 + 4.44e-18 - 3.91e-18</a:t>
            </a:r>
            <a:endParaRPr lang="en-US" altLang="zh-CN" sz="1400"/>
          </a:p>
          <a:p>
            <a:r>
              <a:rPr lang="en-US" altLang="zh-CN" sz="1400"/>
              <a:t>E:316.2 flux:1.75e-18 + 1.41e-18 - 1.06e-18</a:t>
            </a:r>
            <a:endParaRPr lang="en-US" altLang="zh-CN" sz="1400"/>
          </a:p>
          <a:p>
            <a:r>
              <a:rPr lang="en-US" altLang="zh-CN" sz="1400"/>
              <a:t>E:501.2 flux:1.06e-18 + 8.47e-19 - 6.35e-19</a:t>
            </a:r>
            <a:endParaRPr lang="en-US" altLang="zh-CN" sz="1400"/>
          </a:p>
          <a:p>
            <a:r>
              <a:rPr lang="en-US" altLang="zh-CN" sz="1400"/>
              <a:t>E:25118.9 flux:4.41e-24 + 4.65e-24 - 3.02e-24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(+-)1.22145e-15</a:t>
            </a:r>
            <a:endParaRPr lang="en-US" altLang="zh-CN" sz="1400"/>
          </a:p>
          <a:p>
            <a:r>
              <a:rPr lang="en-US" altLang="zh-CN" sz="1400"/>
              <a:t>beta:-3.09	(+-)0.0662084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1221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0662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内容占位符 11"/>
          <p:cNvPicPr>
            <a:picLocks noChangeAspect="1"/>
          </p:cNvPicPr>
          <p:nvPr>
            <p:ph idx="1"/>
          </p:nvPr>
        </p:nvPicPr>
        <p:blipFill>
          <a:blip r:embed="rId2"/>
          <a:srcRect l="4720" t="19159" r="56173" b="30177"/>
          <a:stretch>
            <a:fillRect/>
          </a:stretch>
        </p:blipFill>
        <p:spPr>
          <a:xfrm>
            <a:off x="942975" y="1939925"/>
            <a:ext cx="4307205" cy="313880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1848-0149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ra:282.12       dec:-1.83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flux:1.21e-13 + 1.10e-14 - 1.10e-14</a:t>
            </a:r>
            <a:endParaRPr lang="en-US" altLang="zh-CN" sz="1400"/>
          </a:p>
          <a:p>
            <a:r>
              <a:rPr lang="en-US" altLang="zh-CN" sz="1400"/>
              <a:t>E:20.0 flux:1.80e-14 + 1.48e-15 - 1.48e-15</a:t>
            </a:r>
            <a:endParaRPr lang="en-US" altLang="zh-CN" sz="1400"/>
          </a:p>
          <a:p>
            <a:r>
              <a:rPr lang="en-US" altLang="zh-CN" sz="1400"/>
              <a:t>E:31.6 flux:5.60e-15 + 4.64e-16 - 4.64e-16</a:t>
            </a:r>
            <a:endParaRPr lang="en-US" altLang="zh-CN" sz="1400"/>
          </a:p>
          <a:p>
            <a:r>
              <a:rPr lang="en-US" altLang="zh-CN" sz="1400"/>
              <a:t>E:50.1 flux:9.96e-16 + 1.16e-16 - 1.16e-16</a:t>
            </a:r>
            <a:endParaRPr lang="en-US" altLang="zh-CN" sz="1400"/>
          </a:p>
          <a:p>
            <a:r>
              <a:rPr lang="en-US" altLang="zh-CN" sz="1400"/>
              <a:t>E:79.4 flux:2.03e-16 + 3.19e-17 - 3.19e-17</a:t>
            </a:r>
            <a:endParaRPr lang="en-US" altLang="zh-CN" sz="1400"/>
          </a:p>
          <a:p>
            <a:r>
              <a:rPr lang="en-US" altLang="zh-CN" sz="1400"/>
              <a:t>E:125.9 flux:5.06e-17 + 1.14e-17 - 1.14e-17</a:t>
            </a:r>
            <a:endParaRPr lang="en-US" altLang="zh-CN" sz="1400"/>
          </a:p>
          <a:p>
            <a:r>
              <a:rPr lang="en-US" altLang="zh-CN" sz="1400"/>
              <a:t>E:199.5 flux:9.83e-18 + 4.06e-18 - 3.58e-18</a:t>
            </a:r>
            <a:endParaRPr lang="en-US" altLang="zh-CN" sz="1400"/>
          </a:p>
          <a:p>
            <a:r>
              <a:rPr lang="en-US" altLang="zh-CN" sz="1400"/>
              <a:t>E:316.2 flux:1.61e-18 + 1.29e-18 - 9.69e-19</a:t>
            </a:r>
            <a:endParaRPr lang="en-US" altLang="zh-CN" sz="1400"/>
          </a:p>
          <a:p>
            <a:r>
              <a:rPr lang="en-US" altLang="zh-CN" sz="1400"/>
              <a:t>E:501.2 flux:9.89e-19 + 7.93e-19 - 5.95e-19</a:t>
            </a:r>
            <a:endParaRPr lang="en-US" altLang="zh-CN" sz="1400"/>
          </a:p>
          <a:p>
            <a:r>
              <a:rPr lang="en-US" altLang="zh-CN" sz="1400"/>
              <a:t>E:25118.9 flux:3.91e-24 + 4.12e-24 - 2.68e-24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(+-)9.76415e-16</a:t>
            </a:r>
            <a:endParaRPr lang="en-US" altLang="zh-CN" sz="1400"/>
          </a:p>
          <a:p>
            <a:r>
              <a:rPr lang="en-US" altLang="zh-CN" sz="1400"/>
              <a:t>beta:-3.09	(+-)0.0643054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0976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0643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内容占位符 13"/>
          <p:cNvPicPr>
            <a:picLocks noChangeAspect="1"/>
          </p:cNvPicPr>
          <p:nvPr>
            <p:ph idx="1"/>
          </p:nvPr>
        </p:nvPicPr>
        <p:blipFill>
          <a:blip r:embed="rId2"/>
          <a:srcRect l="4983" t="18430" r="56846" b="29928"/>
          <a:stretch>
            <a:fillRect/>
          </a:stretch>
        </p:blipFill>
        <p:spPr>
          <a:xfrm>
            <a:off x="1047115" y="1951355"/>
            <a:ext cx="3883660" cy="295592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1850-0005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ra:282.55       dec:-0.09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flux:9.75e-14 + 8.87e-15 - 8.87e-15</a:t>
            </a:r>
            <a:endParaRPr lang="en-US" altLang="zh-CN" sz="1400"/>
          </a:p>
          <a:p>
            <a:r>
              <a:rPr lang="en-US" altLang="zh-CN" sz="1400"/>
              <a:t>E:20.0 flux:1.63e-14 + 1.34e-15 - 1.34e-15</a:t>
            </a:r>
            <a:endParaRPr lang="en-US" altLang="zh-CN" sz="1400"/>
          </a:p>
          <a:p>
            <a:r>
              <a:rPr lang="en-US" altLang="zh-CN" sz="1400"/>
              <a:t>E:31.6 flux:4.75e-15 + 3.94e-16 - 3.94e-16</a:t>
            </a:r>
            <a:endParaRPr lang="en-US" altLang="zh-CN" sz="1400"/>
          </a:p>
          <a:p>
            <a:r>
              <a:rPr lang="en-US" altLang="zh-CN" sz="1400"/>
              <a:t>E:50.1 flux:9.02e-16 + 1.05e-16 - 1.05e-16</a:t>
            </a:r>
            <a:endParaRPr lang="en-US" altLang="zh-CN" sz="1400"/>
          </a:p>
          <a:p>
            <a:r>
              <a:rPr lang="en-US" altLang="zh-CN" sz="1400"/>
              <a:t>E:79.4 flux:1.84e-16 + 2.89e-17 - 2.89e-17</a:t>
            </a:r>
            <a:endParaRPr lang="en-US" altLang="zh-CN" sz="1400"/>
          </a:p>
          <a:p>
            <a:r>
              <a:rPr lang="en-US" altLang="zh-CN" sz="1400"/>
              <a:t>E:125.9 flux:4.73e-17 + 1.07e-17 - 1.07e-17</a:t>
            </a:r>
            <a:endParaRPr lang="en-US" altLang="zh-CN" sz="1400"/>
          </a:p>
          <a:p>
            <a:r>
              <a:rPr lang="en-US" altLang="zh-CN" sz="1400"/>
              <a:t>E:199.5 flux:9.42e-18 + 3.89e-18 - 3.43e-18</a:t>
            </a:r>
            <a:endParaRPr lang="en-US" altLang="zh-CN" sz="1400"/>
          </a:p>
          <a:p>
            <a:r>
              <a:rPr lang="en-US" altLang="zh-CN" sz="1400"/>
              <a:t>E:316.2 flux:1.52e-18 + 1.22e-18 - 9.17e-19</a:t>
            </a:r>
            <a:endParaRPr lang="en-US" altLang="zh-CN" sz="1400"/>
          </a:p>
          <a:p>
            <a:r>
              <a:rPr lang="en-US" altLang="zh-CN" sz="1400"/>
              <a:t>E:501.2 flux:8.75e-19 + 7.02e-19 - 5.26e-19</a:t>
            </a:r>
            <a:endParaRPr lang="en-US" altLang="zh-CN" sz="1400"/>
          </a:p>
          <a:p>
            <a:r>
              <a:rPr lang="en-US" altLang="zh-CN" sz="1400"/>
              <a:t>E:25118.9 flux:3.52e-24 + 3.72e-24 - 2.41e-24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(+-)8.49059e-16</a:t>
            </a:r>
            <a:endParaRPr lang="en-US" altLang="zh-CN" sz="1400"/>
          </a:p>
          <a:p>
            <a:r>
              <a:rPr lang="en-US" altLang="zh-CN" sz="1400"/>
              <a:t>beta:-3.09	(+-)0.0630793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0849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0631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内容占位符 15"/>
          <p:cNvPicPr>
            <a:picLocks noChangeAspect="1"/>
          </p:cNvPicPr>
          <p:nvPr>
            <p:ph idx="1"/>
          </p:nvPr>
        </p:nvPicPr>
        <p:blipFill>
          <a:blip r:embed="rId2"/>
          <a:srcRect l="5114" t="18678" r="55902" b="30177"/>
          <a:stretch>
            <a:fillRect/>
          </a:stretch>
        </p:blipFill>
        <p:spPr>
          <a:xfrm>
            <a:off x="1068070" y="1899285"/>
            <a:ext cx="4145280" cy="305943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1857+0214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ra:284.28      dec:2.23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flux:7.59e-14 + 6.90e-15 - 6.90e-15</a:t>
            </a:r>
            <a:endParaRPr lang="en-US" altLang="zh-CN" sz="1400"/>
          </a:p>
          <a:p>
            <a:r>
              <a:rPr lang="en-US" altLang="zh-CN" sz="1400"/>
              <a:t>E:20.0 flux:1.42e-14 + 1.18e-15 - 1.18e-15</a:t>
            </a:r>
            <a:endParaRPr lang="en-US" altLang="zh-CN" sz="1400"/>
          </a:p>
          <a:p>
            <a:r>
              <a:rPr lang="en-US" altLang="zh-CN" sz="1400"/>
              <a:t>E:31.6 flux:4.02e-15 + 3.34e-16 - 3.34e-16</a:t>
            </a:r>
            <a:endParaRPr lang="en-US" altLang="zh-CN" sz="1400"/>
          </a:p>
          <a:p>
            <a:r>
              <a:rPr lang="en-US" altLang="zh-CN" sz="1400"/>
              <a:t>E:50.1 flux:7.95e-16 + 9.28e-17 - 9.28e-17</a:t>
            </a:r>
            <a:endParaRPr lang="en-US" altLang="zh-CN" sz="1400"/>
          </a:p>
          <a:p>
            <a:r>
              <a:rPr lang="en-US" altLang="zh-CN" sz="1400"/>
              <a:t>E:79.4 flux:1.69e-16 + 2.66e-17 - 2.66e-17</a:t>
            </a:r>
            <a:endParaRPr lang="en-US" altLang="zh-CN" sz="1400"/>
          </a:p>
          <a:p>
            <a:r>
              <a:rPr lang="en-US" altLang="zh-CN" sz="1400"/>
              <a:t>E:125.9 flux:4.45e-17 + 1.01e-17 - 1.01e-17</a:t>
            </a:r>
            <a:endParaRPr lang="en-US" altLang="zh-CN" sz="1400"/>
          </a:p>
          <a:p>
            <a:r>
              <a:rPr lang="en-US" altLang="zh-CN" sz="1400"/>
              <a:t>E:199.5 flux:8.50e-18 + 3.51e-18 - 3.10e-18</a:t>
            </a:r>
            <a:endParaRPr lang="en-US" altLang="zh-CN" sz="1400"/>
          </a:p>
          <a:p>
            <a:r>
              <a:rPr lang="en-US" altLang="zh-CN" sz="1400"/>
              <a:t>E:316.2 flux:1.44e-18 + 1.16e-18 - 8.69e-19</a:t>
            </a:r>
            <a:endParaRPr lang="en-US" altLang="zh-CN" sz="1400"/>
          </a:p>
          <a:p>
            <a:r>
              <a:rPr lang="en-US" altLang="zh-CN" sz="1400"/>
              <a:t>E:501.2 flux:8.54e-19 + 6.85e-19 - 5.14e-19</a:t>
            </a:r>
            <a:endParaRPr lang="en-US" altLang="zh-CN" sz="1400"/>
          </a:p>
          <a:p>
            <a:r>
              <a:rPr lang="en-US" altLang="zh-CN" sz="1400"/>
              <a:t>E:25118.9 flux:3.45e-24 + 3.64e-24 - 2.36e-24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(+-)7.20791e-16</a:t>
            </a:r>
            <a:endParaRPr lang="en-US" altLang="zh-CN" sz="1400"/>
          </a:p>
          <a:p>
            <a:r>
              <a:rPr lang="en-US" altLang="zh-CN" sz="1400"/>
              <a:t>beta:-3.09	(+-)0.0615608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0721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0616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内容占位符 17"/>
          <p:cNvPicPr>
            <a:picLocks noChangeAspect="1"/>
          </p:cNvPicPr>
          <p:nvPr>
            <p:ph idx="1"/>
          </p:nvPr>
        </p:nvPicPr>
        <p:blipFill>
          <a:blip r:embed="rId2"/>
          <a:srcRect l="5081" t="19553" r="56698" b="30454"/>
          <a:stretch>
            <a:fillRect/>
          </a:stretch>
        </p:blipFill>
        <p:spPr>
          <a:xfrm>
            <a:off x="368300" y="1790700"/>
            <a:ext cx="4452620" cy="32766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1908+0617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ra:287.01      dec:6.29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flux:5.48e-14 + 4.98e-15 - 4.98e-15</a:t>
            </a:r>
            <a:endParaRPr lang="en-US" altLang="zh-CN" sz="1400"/>
          </a:p>
          <a:p>
            <a:r>
              <a:rPr lang="en-US" altLang="zh-CN" sz="1400"/>
              <a:t>E:20.0 flux:1.18e-14 + 9.77e-16 - 9.77e-16</a:t>
            </a:r>
            <a:endParaRPr lang="en-US" altLang="zh-CN" sz="1400"/>
          </a:p>
          <a:p>
            <a:r>
              <a:rPr lang="en-US" altLang="zh-CN" sz="1400"/>
              <a:t>E:31.6 flux:3.13e-15 + 2.60e-16 - 2.60e-16</a:t>
            </a:r>
            <a:endParaRPr lang="en-US" altLang="zh-CN" sz="1400"/>
          </a:p>
          <a:p>
            <a:r>
              <a:rPr lang="en-US" altLang="zh-CN" sz="1400"/>
              <a:t>E:50.1 flux:6.68e-16 + 7.80e-17 - 7.80e-17</a:t>
            </a:r>
            <a:endParaRPr lang="en-US" altLang="zh-CN" sz="1400"/>
          </a:p>
          <a:p>
            <a:r>
              <a:rPr lang="en-US" altLang="zh-CN" sz="1400"/>
              <a:t>E:79.4 flux:1.47e-16 + 2.32e-17 - 2.32e-17</a:t>
            </a:r>
            <a:endParaRPr lang="en-US" altLang="zh-CN" sz="1400"/>
          </a:p>
          <a:p>
            <a:r>
              <a:rPr lang="en-US" altLang="zh-CN" sz="1400"/>
              <a:t>E:125.9 flux:3.81e-17 + 8.64e-18 - 8.64e-18</a:t>
            </a:r>
            <a:endParaRPr lang="en-US" altLang="zh-CN" sz="1400"/>
          </a:p>
          <a:p>
            <a:r>
              <a:rPr lang="en-US" altLang="zh-CN" sz="1400"/>
              <a:t>E:199.5 flux:7.56e-18 + 3.13e-18 - 2.76e-18</a:t>
            </a:r>
            <a:endParaRPr lang="en-US" altLang="zh-CN" sz="1400"/>
          </a:p>
          <a:p>
            <a:r>
              <a:rPr lang="en-US" altLang="zh-CN" sz="1400"/>
              <a:t>E:316.2 flux:1.34e-18 + 1.08e-18 - 8.09e-19</a:t>
            </a:r>
            <a:endParaRPr lang="en-US" altLang="zh-CN" sz="1400"/>
          </a:p>
          <a:p>
            <a:r>
              <a:rPr lang="en-US" altLang="zh-CN" sz="1400"/>
              <a:t>E:501.2 flux:7.53e-19 + 6.04e-19 - 4.53e-19</a:t>
            </a:r>
            <a:endParaRPr lang="en-US" altLang="zh-CN" sz="1400"/>
          </a:p>
          <a:p>
            <a:r>
              <a:rPr lang="en-US" altLang="zh-CN" sz="1400"/>
              <a:t>E:25118.9 flux:3.18e-24 + 3.35e-24 - 2.18e-24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(+-)5.69255e-16</a:t>
            </a:r>
            <a:endParaRPr lang="en-US" altLang="zh-CN" sz="1400"/>
          </a:p>
          <a:p>
            <a:r>
              <a:rPr lang="en-US" altLang="zh-CN" sz="1400"/>
              <a:t>beta:-3.09	(+-)0.0598165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0569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0598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0" name="内容占位符 19"/>
          <p:cNvPicPr>
            <a:picLocks noChangeAspect="1"/>
          </p:cNvPicPr>
          <p:nvPr>
            <p:ph idx="1"/>
          </p:nvPr>
        </p:nvPicPr>
        <p:blipFill>
          <a:blip r:embed="rId2"/>
          <a:srcRect l="5500" t="19174" r="56698" b="30833"/>
          <a:stretch>
            <a:fillRect/>
          </a:stretch>
        </p:blipFill>
        <p:spPr>
          <a:xfrm>
            <a:off x="744220" y="1714500"/>
            <a:ext cx="4608830" cy="3429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1912+1008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ra:288.05      dec:10.14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flux:4.38e-14 + 3.98e-15 - 3.98e-15</a:t>
            </a:r>
            <a:endParaRPr lang="en-US" altLang="zh-CN" sz="1400"/>
          </a:p>
          <a:p>
            <a:r>
              <a:rPr lang="en-US" altLang="zh-CN" sz="1400"/>
              <a:t>E:20.0 flux:1.04e-14 + 8.57e-16 - 8.57e-16</a:t>
            </a:r>
            <a:endParaRPr lang="en-US" altLang="zh-CN" sz="1400"/>
          </a:p>
          <a:p>
            <a:r>
              <a:rPr lang="en-US" altLang="zh-CN" sz="1400"/>
              <a:t>E:31.6 flux:2.73e-15 + 2.26e-16 - 2.26e-16</a:t>
            </a:r>
            <a:endParaRPr lang="en-US" altLang="zh-CN" sz="1400"/>
          </a:p>
          <a:p>
            <a:r>
              <a:rPr lang="en-US" altLang="zh-CN" sz="1400"/>
              <a:t>E:50.1 flux:5.96e-16 + 6.95e-17 - 6.95e-17</a:t>
            </a:r>
            <a:endParaRPr lang="en-US" altLang="zh-CN" sz="1400"/>
          </a:p>
          <a:p>
            <a:r>
              <a:rPr lang="en-US" altLang="zh-CN" sz="1400"/>
              <a:t>E:79.4 flux:1.33e-16 + 2.10e-17 - 2.10e-17</a:t>
            </a:r>
            <a:endParaRPr lang="en-US" altLang="zh-CN" sz="1400"/>
          </a:p>
          <a:p>
            <a:r>
              <a:rPr lang="en-US" altLang="zh-CN" sz="1400"/>
              <a:t>E:125.9 flux:3.53e-17 + 7.99e-18 - 7.99e-18</a:t>
            </a:r>
            <a:endParaRPr lang="en-US" altLang="zh-CN" sz="1400"/>
          </a:p>
          <a:p>
            <a:r>
              <a:rPr lang="en-US" altLang="zh-CN" sz="1400"/>
              <a:t>E:199.5 flux:6.93e-18 + 2.86e-18 - 2.52e-18</a:t>
            </a:r>
            <a:endParaRPr lang="en-US" altLang="zh-CN" sz="1400"/>
          </a:p>
          <a:p>
            <a:r>
              <a:rPr lang="en-US" altLang="zh-CN" sz="1400"/>
              <a:t>E:316.2 flux:1.20e-18 + 9.69e-19 - 7.25e-19</a:t>
            </a:r>
            <a:endParaRPr lang="en-US" altLang="zh-CN" sz="1400"/>
          </a:p>
          <a:p>
            <a:r>
              <a:rPr lang="en-US" altLang="zh-CN" sz="1400"/>
              <a:t>E:501.2 flux:7.44e-19 + 5.97e-19 - 4.48e-19</a:t>
            </a:r>
            <a:endParaRPr lang="en-US" altLang="zh-CN" sz="1400"/>
          </a:p>
          <a:p>
            <a:r>
              <a:rPr lang="en-US" altLang="zh-CN" sz="1400"/>
              <a:t>E:25118.9 flux:3.04e-24 + 3.21e-24 - 2.08e-24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(+-)4.82192e-16</a:t>
            </a:r>
            <a:endParaRPr lang="en-US" altLang="zh-CN" sz="1400"/>
          </a:p>
          <a:p>
            <a:r>
              <a:rPr lang="en-US" altLang="zh-CN" sz="1400"/>
              <a:t>beta:-3.09	(+-)0.0575632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0482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0576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rcRect l="5927" t="20692" r="54581" b="29330"/>
          <a:stretch>
            <a:fillRect/>
          </a:stretch>
        </p:blipFill>
        <p:spPr>
          <a:xfrm>
            <a:off x="498475" y="1776730"/>
            <a:ext cx="5051425" cy="35966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1928+1804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ra:292.07      dec:18.07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flux:3.41e-14 + 3.10e-15 - 3.10e-15</a:t>
            </a:r>
            <a:endParaRPr lang="en-US" altLang="zh-CN" sz="1400"/>
          </a:p>
          <a:p>
            <a:r>
              <a:rPr lang="en-US" altLang="zh-CN" sz="1400"/>
              <a:t>E:20.0 flux:8.73e-15 + 7.21e-16 - 7.21e-16</a:t>
            </a:r>
            <a:endParaRPr lang="en-US" altLang="zh-CN" sz="1400"/>
          </a:p>
          <a:p>
            <a:r>
              <a:rPr lang="en-US" altLang="zh-CN" sz="1400"/>
              <a:t>E:31.6 flux:2.23e-15 + 1.85e-16 - 1.85e-16</a:t>
            </a:r>
            <a:endParaRPr lang="en-US" altLang="zh-CN" sz="1400"/>
          </a:p>
          <a:p>
            <a:r>
              <a:rPr lang="en-US" altLang="zh-CN" sz="1400"/>
              <a:t>E:50.1 flux:5.08e-16 + 5.93e-17 - 5.93e-17</a:t>
            </a:r>
            <a:endParaRPr lang="en-US" altLang="zh-CN" sz="1400"/>
          </a:p>
          <a:p>
            <a:r>
              <a:rPr lang="en-US" altLang="zh-CN" sz="1400"/>
              <a:t>E:79.4 flux:1.15e-16 + 1.80e-17 - 1.80e-17</a:t>
            </a:r>
            <a:endParaRPr lang="en-US" altLang="zh-CN" sz="1400"/>
          </a:p>
          <a:p>
            <a:r>
              <a:rPr lang="en-US" altLang="zh-CN" sz="1400"/>
              <a:t>E:125.9 flux:3.08e-17 + 6.96e-18 - 6.96e-18</a:t>
            </a:r>
            <a:endParaRPr lang="en-US" altLang="zh-CN" sz="1400"/>
          </a:p>
          <a:p>
            <a:r>
              <a:rPr lang="en-US" altLang="zh-CN" sz="1400"/>
              <a:t>E:199.5 flux:6.13e-18 + 2.53e-18 - 2.23e-18</a:t>
            </a:r>
            <a:endParaRPr lang="en-US" altLang="zh-CN" sz="1400"/>
          </a:p>
          <a:p>
            <a:r>
              <a:rPr lang="en-US" altLang="zh-CN" sz="1400"/>
              <a:t>E:316.2 flux:1.08e-18 + 8.70e-19 - 6.51e-19</a:t>
            </a:r>
            <a:endParaRPr lang="en-US" altLang="zh-CN" sz="1400"/>
          </a:p>
          <a:p>
            <a:r>
              <a:rPr lang="en-US" altLang="zh-CN" sz="1400"/>
              <a:t>E:501.2 flux:6.38e-19 + 5.12e-19 - 3.84e-19</a:t>
            </a:r>
            <a:endParaRPr lang="en-US" altLang="zh-CN" sz="1400"/>
          </a:p>
          <a:p>
            <a:r>
              <a:rPr lang="en-US" altLang="zh-CN" sz="1400"/>
              <a:t>E:25118.9 flux:2.80e-24 + 2.95e-24 - 1.92e-24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(+-)3.9429e-16</a:t>
            </a:r>
            <a:endParaRPr lang="en-US" altLang="zh-CN" sz="1400"/>
          </a:p>
          <a:p>
            <a:r>
              <a:rPr lang="en-US" altLang="zh-CN" sz="1400"/>
              <a:t>beta:-3.09	(+-)0.0568028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0394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0568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内容占位符 7"/>
          <p:cNvPicPr>
            <a:picLocks noChangeAspect="1"/>
          </p:cNvPicPr>
          <p:nvPr>
            <p:ph idx="1"/>
          </p:nvPr>
        </p:nvPicPr>
        <p:blipFill>
          <a:blip r:embed="rId2"/>
          <a:srcRect l="5500" t="20312" r="55639" b="29710"/>
          <a:stretch>
            <a:fillRect/>
          </a:stretch>
        </p:blipFill>
        <p:spPr>
          <a:xfrm>
            <a:off x="808990" y="1661160"/>
            <a:ext cx="4887595" cy="353631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1956+2854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ra:299.09      dec:28.91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flux:2.91e-14 + 2.65e-15 - 2.65e-15</a:t>
            </a:r>
            <a:endParaRPr lang="en-US" altLang="zh-CN" sz="1400"/>
          </a:p>
          <a:p>
            <a:r>
              <a:rPr lang="en-US" altLang="zh-CN" sz="1400"/>
              <a:t>E:20.0 flux:7.74e-15 + 6.39e-16 - 6.39e-16</a:t>
            </a:r>
            <a:endParaRPr lang="en-US" altLang="zh-CN" sz="1400"/>
          </a:p>
          <a:p>
            <a:r>
              <a:rPr lang="en-US" altLang="zh-CN" sz="1400"/>
              <a:t>E:31.6 flux:1.98e-15 + 1.64e-16 - 1.64e-16</a:t>
            </a:r>
            <a:endParaRPr lang="en-US" altLang="zh-CN" sz="1400"/>
          </a:p>
          <a:p>
            <a:r>
              <a:rPr lang="en-US" altLang="zh-CN" sz="1400"/>
              <a:t>E:50.1 flux:4.62e-16 + 5.39e-17 - 5.39e-17</a:t>
            </a:r>
            <a:endParaRPr lang="en-US" altLang="zh-CN" sz="1400"/>
          </a:p>
          <a:p>
            <a:r>
              <a:rPr lang="en-US" altLang="zh-CN" sz="1400"/>
              <a:t>E:79.4 flux:1.01e-16 + 1.59e-17 - 1.59e-17</a:t>
            </a:r>
            <a:endParaRPr lang="en-US" altLang="zh-CN" sz="1400"/>
          </a:p>
          <a:p>
            <a:r>
              <a:rPr lang="en-US" altLang="zh-CN" sz="1400"/>
              <a:t>E:125.9 flux:2.82e-17 + 6.38e-18 - 6.38e-18</a:t>
            </a:r>
            <a:endParaRPr lang="en-US" altLang="zh-CN" sz="1400"/>
          </a:p>
          <a:p>
            <a:r>
              <a:rPr lang="en-US" altLang="zh-CN" sz="1400"/>
              <a:t>E:199.5 flux:5.53e-18 + 2.29e-18 - 2.02e-18</a:t>
            </a:r>
            <a:endParaRPr lang="en-US" altLang="zh-CN" sz="1400"/>
          </a:p>
          <a:p>
            <a:r>
              <a:rPr lang="en-US" altLang="zh-CN" sz="1400"/>
              <a:t>E:316.2 flux:1.00e-18 + 8.06e-19 - 6.03e-19</a:t>
            </a:r>
            <a:endParaRPr lang="en-US" altLang="zh-CN" sz="1400"/>
          </a:p>
          <a:p>
            <a:r>
              <a:rPr lang="en-US" altLang="zh-CN" sz="1400"/>
              <a:t>E:501.2 flux:5.95e-19 + 4.77e-19 - 3.57e-19</a:t>
            </a:r>
            <a:endParaRPr lang="en-US" altLang="zh-CN" sz="1400"/>
          </a:p>
          <a:p>
            <a:r>
              <a:rPr lang="en-US" altLang="zh-CN" sz="1400"/>
              <a:t>E:25118.9 flux:2.52e-24 + 2.66e-24 - 1.73e-24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(+-)3.44461e-16</a:t>
            </a:r>
            <a:endParaRPr lang="en-US" altLang="zh-CN" sz="1400"/>
          </a:p>
          <a:p>
            <a:r>
              <a:rPr lang="en-US" altLang="zh-CN" sz="1400"/>
              <a:t>beta:-3.09	(+-)0.0556119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0344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0556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" name="内容占位符 9"/>
          <p:cNvPicPr>
            <a:picLocks noChangeAspect="1"/>
          </p:cNvPicPr>
          <p:nvPr>
            <p:ph idx="1"/>
          </p:nvPr>
        </p:nvPicPr>
        <p:blipFill>
          <a:blip r:embed="rId2"/>
          <a:srcRect l="5713" t="21056" r="55853" b="28951"/>
          <a:stretch>
            <a:fillRect/>
          </a:stretch>
        </p:blipFill>
        <p:spPr>
          <a:xfrm>
            <a:off x="538480" y="2021840"/>
            <a:ext cx="4805680" cy="35166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29635" t="30224" r="25169" b="15710"/>
          <a:stretch>
            <a:fillRect/>
          </a:stretch>
        </p:blipFill>
        <p:spPr>
          <a:xfrm>
            <a:off x="2200275" y="945515"/>
            <a:ext cx="8002905" cy="538543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2019+3649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ra:304.86      dec:</a:t>
            </a:r>
            <a:r>
              <a:rPr lang="en-US" altLang="zh-CN" sz="1400">
                <a:sym typeface="+mn-ea"/>
              </a:rPr>
              <a:t>36.83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flux:2.96e-14 + 2.69e-15 - 2.69e-15</a:t>
            </a:r>
            <a:endParaRPr lang="en-US" altLang="zh-CN" sz="1400"/>
          </a:p>
          <a:p>
            <a:r>
              <a:rPr lang="en-US" altLang="zh-CN" sz="1400"/>
              <a:t>E:20.0 flux:7.69e-15 + 6.35e-16 - 6.35e-16</a:t>
            </a:r>
            <a:endParaRPr lang="en-US" altLang="zh-CN" sz="1400"/>
          </a:p>
          <a:p>
            <a:r>
              <a:rPr lang="en-US" altLang="zh-CN" sz="1400"/>
              <a:t>E:31.6 flux:1.97e-15 + 1.64e-16 - 1.64e-16</a:t>
            </a:r>
            <a:endParaRPr lang="en-US" altLang="zh-CN" sz="1400"/>
          </a:p>
          <a:p>
            <a:r>
              <a:rPr lang="en-US" altLang="zh-CN" sz="1400"/>
              <a:t>E:50.1 flux:4.55e-16 + 5.31e-17 - 5.31e-17</a:t>
            </a:r>
            <a:endParaRPr lang="en-US" altLang="zh-CN" sz="1400"/>
          </a:p>
          <a:p>
            <a:r>
              <a:rPr lang="en-US" altLang="zh-CN" sz="1400"/>
              <a:t>E:79.4 flux:9.98e-17 + 1.57e-17 - 1.57e-17</a:t>
            </a:r>
            <a:endParaRPr lang="en-US" altLang="zh-CN" sz="1400"/>
          </a:p>
          <a:p>
            <a:r>
              <a:rPr lang="en-US" altLang="zh-CN" sz="1400"/>
              <a:t>E:125.9 flux:2.72e-17 + 6.17e-18 - 6.17e-18</a:t>
            </a:r>
            <a:endParaRPr lang="en-US" altLang="zh-CN" sz="1400"/>
          </a:p>
          <a:p>
            <a:r>
              <a:rPr lang="en-US" altLang="zh-CN" sz="1400"/>
              <a:t>E:199.5 flux:5.52e-18 + 2.28e-18 - 2.01e-18</a:t>
            </a:r>
            <a:endParaRPr lang="en-US" altLang="zh-CN" sz="1400"/>
          </a:p>
          <a:p>
            <a:r>
              <a:rPr lang="en-US" altLang="zh-CN" sz="1400"/>
              <a:t>E:316.2 flux:9.56e-19 + 7.69e-19 - 5.76e-19</a:t>
            </a:r>
            <a:endParaRPr lang="en-US" altLang="zh-CN" sz="1400"/>
          </a:p>
          <a:p>
            <a:r>
              <a:rPr lang="en-US" altLang="zh-CN" sz="1400"/>
              <a:t>E:501.2 flux:5.77e-19 + 4.63e-19 - 3.47e-19</a:t>
            </a:r>
            <a:endParaRPr lang="en-US" altLang="zh-CN" sz="1400"/>
          </a:p>
          <a:p>
            <a:r>
              <a:rPr lang="en-US" altLang="zh-CN" sz="1400"/>
              <a:t>E:25118.9 flux:2.53e-24 + 2.66e-24 - 1.73e-24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(+-)3.45794e-16</a:t>
            </a:r>
            <a:endParaRPr lang="en-US" altLang="zh-CN" sz="1400"/>
          </a:p>
          <a:p>
            <a:r>
              <a:rPr lang="en-US" altLang="zh-CN" sz="1400"/>
              <a:t>beta:-3.09	(+-)0.0562759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0346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0563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内容占位符 11"/>
          <p:cNvPicPr>
            <a:picLocks noChangeAspect="1"/>
          </p:cNvPicPr>
          <p:nvPr>
            <p:ph idx="1"/>
          </p:nvPr>
        </p:nvPicPr>
        <p:blipFill>
          <a:blip r:embed="rId2"/>
          <a:srcRect l="5916" t="19933" r="55426" b="29330"/>
          <a:stretch>
            <a:fillRect/>
          </a:stretch>
        </p:blipFill>
        <p:spPr>
          <a:xfrm>
            <a:off x="506095" y="1473835"/>
            <a:ext cx="5222875" cy="385635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2031+4120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ra:307.86      dec:41.33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flux:3.15e-14 + 2.87e-15 - 2.87e-15</a:t>
            </a:r>
            <a:endParaRPr lang="en-US" altLang="zh-CN" sz="1400"/>
          </a:p>
          <a:p>
            <a:r>
              <a:rPr lang="en-US" altLang="zh-CN" sz="1400"/>
              <a:t>E:20.0 flux:7.97e-15 + 6.58e-16 - 6.58e-16</a:t>
            </a:r>
            <a:endParaRPr lang="en-US" altLang="zh-CN" sz="1400"/>
          </a:p>
          <a:p>
            <a:r>
              <a:rPr lang="en-US" altLang="zh-CN" sz="1400"/>
              <a:t>E:31.6 flux:2.04e-15 + 1.69e-16 - 1.69e-16</a:t>
            </a:r>
            <a:endParaRPr lang="en-US" altLang="zh-CN" sz="1400"/>
          </a:p>
          <a:p>
            <a:r>
              <a:rPr lang="en-US" altLang="zh-CN" sz="1400"/>
              <a:t>E:50.1 flux:4.69e-16 + 5.48e-17 - 5.48e-17</a:t>
            </a:r>
            <a:endParaRPr lang="en-US" altLang="zh-CN" sz="1400"/>
          </a:p>
          <a:p>
            <a:r>
              <a:rPr lang="en-US" altLang="zh-CN" sz="1400"/>
              <a:t>E:79.4 flux:1.04e-16 + 1.63e-17 - 1.63e-17</a:t>
            </a:r>
            <a:endParaRPr lang="en-US" altLang="zh-CN" sz="1400"/>
          </a:p>
          <a:p>
            <a:r>
              <a:rPr lang="en-US" altLang="zh-CN" sz="1400"/>
              <a:t>E:125.9 flux:2.81e-17 + 6.36e-18 - 6.36e-18</a:t>
            </a:r>
            <a:endParaRPr lang="en-US" altLang="zh-CN" sz="1400"/>
          </a:p>
          <a:p>
            <a:r>
              <a:rPr lang="en-US" altLang="zh-CN" sz="1400"/>
              <a:t>E:199.5 flux:5.62e-18 + 2.32e-18 - 2.05e-18</a:t>
            </a:r>
            <a:endParaRPr lang="en-US" altLang="zh-CN" sz="1400"/>
          </a:p>
          <a:p>
            <a:r>
              <a:rPr lang="en-US" altLang="zh-CN" sz="1400"/>
              <a:t>E:316.2 flux:9.53e-19 + 7.67e-19 - 5.74e-19</a:t>
            </a:r>
            <a:endParaRPr lang="en-US" altLang="zh-CN" sz="1400"/>
          </a:p>
          <a:p>
            <a:r>
              <a:rPr lang="en-US" altLang="zh-CN" sz="1400"/>
              <a:t>E:501.2 flux:5.78e-19 + 4.64e-19 - 3.48e-19</a:t>
            </a:r>
            <a:endParaRPr lang="en-US" altLang="zh-CN" sz="1400"/>
          </a:p>
          <a:p>
            <a:r>
              <a:rPr lang="en-US" altLang="zh-CN" sz="1400"/>
              <a:t>E:25118.9 flux:2.43e-24 + 2.56e-24 - 1.66e-24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(+-)3.6233e-16</a:t>
            </a:r>
            <a:endParaRPr lang="en-US" altLang="zh-CN" sz="1400"/>
          </a:p>
          <a:p>
            <a:r>
              <a:rPr lang="en-US" altLang="zh-CN" sz="1400"/>
              <a:t>beta:-3.09	(+-)0.0567024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0362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0567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内容占位符 13"/>
          <p:cNvPicPr>
            <a:picLocks noChangeAspect="1"/>
          </p:cNvPicPr>
          <p:nvPr>
            <p:ph idx="1"/>
          </p:nvPr>
        </p:nvPicPr>
        <p:blipFill>
          <a:blip r:embed="rId2"/>
          <a:srcRect l="5713" t="19174" r="55853" b="28571"/>
          <a:stretch>
            <a:fillRect/>
          </a:stretch>
        </p:blipFill>
        <p:spPr>
          <a:xfrm>
            <a:off x="514985" y="2119630"/>
            <a:ext cx="4756785" cy="363791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2045+4421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ra:311.48      dec:44.36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flux:3.37e-14 + 3.06e-15 - 3.06e-15</a:t>
            </a:r>
            <a:endParaRPr lang="en-US" altLang="zh-CN" sz="1400"/>
          </a:p>
          <a:p>
            <a:r>
              <a:rPr lang="en-US" altLang="zh-CN" sz="1400"/>
              <a:t>E:20.0 flux:8.22e-15 + 6.79e-16 - 6.79e-16</a:t>
            </a:r>
            <a:endParaRPr lang="en-US" altLang="zh-CN" sz="1400"/>
          </a:p>
          <a:p>
            <a:r>
              <a:rPr lang="en-US" altLang="zh-CN" sz="1400"/>
              <a:t>E:31.6 flux:2.11e-15 + 1.75e-16 - 1.75e-16</a:t>
            </a:r>
            <a:endParaRPr lang="en-US" altLang="zh-CN" sz="1400"/>
          </a:p>
          <a:p>
            <a:r>
              <a:rPr lang="en-US" altLang="zh-CN" sz="1400"/>
              <a:t>E:50.1 flux:4.83e-16 + 5.64e-17 - 5.64e-17</a:t>
            </a:r>
            <a:endParaRPr lang="en-US" altLang="zh-CN" sz="1400"/>
          </a:p>
          <a:p>
            <a:r>
              <a:rPr lang="en-US" altLang="zh-CN" sz="1400"/>
              <a:t>E:79.4 flux:1.06e-16 + 1.67e-17 - 1.67e-17</a:t>
            </a:r>
            <a:endParaRPr lang="en-US" altLang="zh-CN" sz="1400"/>
          </a:p>
          <a:p>
            <a:r>
              <a:rPr lang="en-US" altLang="zh-CN" sz="1400"/>
              <a:t>E:125.9 flux:2.88e-17 + 6.52e-18 - 6.52e-18</a:t>
            </a:r>
            <a:endParaRPr lang="en-US" altLang="zh-CN" sz="1400"/>
          </a:p>
          <a:p>
            <a:r>
              <a:rPr lang="en-US" altLang="zh-CN" sz="1400"/>
              <a:t>E:199.5 flux:5.66e-18 + 2.34e-18 - 2.06e-18</a:t>
            </a:r>
            <a:endParaRPr lang="en-US" altLang="zh-CN" sz="1400"/>
          </a:p>
          <a:p>
            <a:r>
              <a:rPr lang="en-US" altLang="zh-CN" sz="1400"/>
              <a:t>E:316.2 flux:9.84e-19 + 7.92e-19 - 5.93e-19</a:t>
            </a:r>
            <a:endParaRPr lang="en-US" altLang="zh-CN" sz="1400"/>
          </a:p>
          <a:p>
            <a:r>
              <a:rPr lang="en-US" altLang="zh-CN" sz="1400"/>
              <a:t>E:501.2 flux:5.78e-19 + 4.64e-19 - 3.48e-19</a:t>
            </a:r>
            <a:endParaRPr lang="en-US" altLang="zh-CN" sz="1400"/>
          </a:p>
          <a:p>
            <a:r>
              <a:rPr lang="en-US" altLang="zh-CN" sz="1400"/>
              <a:t>E:25118.9 flux:2.46e-24 + 2.59e-24 - 1.69e-24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(+-)3.78704e-16</a:t>
            </a:r>
            <a:endParaRPr lang="en-US" altLang="zh-CN" sz="1400"/>
          </a:p>
          <a:p>
            <a:r>
              <a:rPr lang="en-US" altLang="zh-CN" sz="1400"/>
              <a:t>beta:-3.09	(+-)0.0574849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0379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0567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6" name="内容占位符 15"/>
          <p:cNvPicPr>
            <a:picLocks noChangeAspect="1"/>
          </p:cNvPicPr>
          <p:nvPr>
            <p:ph idx="1"/>
          </p:nvPr>
        </p:nvPicPr>
        <p:blipFill>
          <a:blip r:embed="rId2"/>
          <a:srcRect l="43375" t="34219" r="16713" b="15789"/>
          <a:stretch>
            <a:fillRect/>
          </a:stretch>
        </p:blipFill>
        <p:spPr>
          <a:xfrm>
            <a:off x="637540" y="1449070"/>
            <a:ext cx="4805680" cy="338645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2109+5155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ra:317.38      dec:51.92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flux:4.36e-14 + 3.96e-15 - 3.96e-15</a:t>
            </a:r>
            <a:endParaRPr lang="en-US" altLang="zh-CN" sz="1400"/>
          </a:p>
          <a:p>
            <a:r>
              <a:rPr lang="en-US" altLang="zh-CN" sz="1400"/>
              <a:t>E:20.0 flux:9.51e-15 + 7.85e-16 - 7.85e-16</a:t>
            </a:r>
            <a:endParaRPr lang="en-US" altLang="zh-CN" sz="1400"/>
          </a:p>
          <a:p>
            <a:r>
              <a:rPr lang="en-US" altLang="zh-CN" sz="1400"/>
              <a:t>E:31.6 flux:2.53e-15 + 2.10e-16 - 2.10e-16</a:t>
            </a:r>
            <a:endParaRPr lang="en-US" altLang="zh-CN" sz="1400"/>
          </a:p>
          <a:p>
            <a:r>
              <a:rPr lang="en-US" altLang="zh-CN" sz="1400"/>
              <a:t>E:50.1 flux:5.33e-16 + 6.22e-17 - 6.22e-17</a:t>
            </a:r>
            <a:endParaRPr lang="en-US" altLang="zh-CN" sz="1400"/>
          </a:p>
          <a:p>
            <a:r>
              <a:rPr lang="en-US" altLang="zh-CN" sz="1400"/>
              <a:t>E:79.4 flux:1.17e-16 + 1.83e-17 - 1.83e-17</a:t>
            </a:r>
            <a:endParaRPr lang="en-US" altLang="zh-CN" sz="1400"/>
          </a:p>
          <a:p>
            <a:r>
              <a:rPr lang="en-US" altLang="zh-CN" sz="1400"/>
              <a:t>E:125.9 flux:3.02e-17 + 6.85e-18 - 6.85e-18</a:t>
            </a:r>
            <a:endParaRPr lang="en-US" altLang="zh-CN" sz="1400"/>
          </a:p>
          <a:p>
            <a:r>
              <a:rPr lang="en-US" altLang="zh-CN" sz="1400"/>
              <a:t>E:199.5 flux:6.14e-18 + 2.54e-18 - 2.24e-18</a:t>
            </a:r>
            <a:endParaRPr lang="en-US" altLang="zh-CN" sz="1400"/>
          </a:p>
          <a:p>
            <a:r>
              <a:rPr lang="en-US" altLang="zh-CN" sz="1400"/>
              <a:t>E:316.2 flux:1.08e-18 + 8.65e-19 - 6.48e-19</a:t>
            </a:r>
            <a:endParaRPr lang="en-US" altLang="zh-CN" sz="1400"/>
          </a:p>
          <a:p>
            <a:r>
              <a:rPr lang="en-US" altLang="zh-CN" sz="1400"/>
              <a:t>E:501.2 flux:6.09e-19 + 4.88e-19 - 3.66e-19</a:t>
            </a:r>
            <a:endParaRPr lang="en-US" altLang="zh-CN" sz="1400"/>
          </a:p>
          <a:p>
            <a:r>
              <a:rPr lang="en-US" altLang="zh-CN" sz="1400"/>
              <a:t>E:25118.9 flux:2.56e-24 + 2.70e-24 - 1.75e-24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(+-)4.55784e-16</a:t>
            </a:r>
            <a:endParaRPr lang="en-US" altLang="zh-CN" sz="1400"/>
          </a:p>
          <a:p>
            <a:r>
              <a:rPr lang="en-US" altLang="zh-CN" sz="1400"/>
              <a:t>beta:-3.09	(+-)0.0594378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0456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0594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8" name="内容占位符 17"/>
          <p:cNvPicPr>
            <a:picLocks noChangeAspect="1"/>
          </p:cNvPicPr>
          <p:nvPr>
            <p:ph idx="1"/>
          </p:nvPr>
        </p:nvPicPr>
        <p:blipFill>
          <a:blip r:embed="rId2"/>
          <a:srcRect l="5705" t="19553" r="55007" b="28951"/>
          <a:stretch>
            <a:fillRect/>
          </a:stretch>
        </p:blipFill>
        <p:spPr>
          <a:xfrm>
            <a:off x="637540" y="1736090"/>
            <a:ext cx="4592955" cy="33864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2159+5637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ra:329.93      dec:56.62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flux:6.01e-14 + 5.46e-15 - 5.46e-15</a:t>
            </a:r>
            <a:endParaRPr lang="en-US" altLang="zh-CN" sz="1400"/>
          </a:p>
          <a:p>
            <a:r>
              <a:rPr lang="en-US" altLang="zh-CN" sz="1400"/>
              <a:t>E:20.0 flux:1.12e-14 + 9.21e-16 - 9.21e-16</a:t>
            </a:r>
            <a:endParaRPr lang="en-US" altLang="zh-CN" sz="1400"/>
          </a:p>
          <a:p>
            <a:r>
              <a:rPr lang="en-US" altLang="zh-CN" sz="1400"/>
              <a:t>E:31.6 flux:3.21e-15 + 2.66e-16 - 2.66e-16</a:t>
            </a:r>
            <a:endParaRPr lang="en-US" altLang="zh-CN" sz="1400"/>
          </a:p>
          <a:p>
            <a:r>
              <a:rPr lang="en-US" altLang="zh-CN" sz="1400"/>
              <a:t>E:50.1 flux:6.17e-16 + 7.20e-17 - 7.20e-17</a:t>
            </a:r>
            <a:endParaRPr lang="en-US" altLang="zh-CN" sz="1400"/>
          </a:p>
          <a:p>
            <a:r>
              <a:rPr lang="en-US" altLang="zh-CN" sz="1400"/>
              <a:t>E:79.4 flux:1.30e-16 + 2.05e-17 - 2.05e-17</a:t>
            </a:r>
            <a:endParaRPr lang="en-US" altLang="zh-CN" sz="1400"/>
          </a:p>
          <a:p>
            <a:r>
              <a:rPr lang="en-US" altLang="zh-CN" sz="1400"/>
              <a:t>E:125.9 flux:3.42e-17 + 7.74e-18 - 7.74e-18</a:t>
            </a:r>
            <a:endParaRPr lang="en-US" altLang="zh-CN" sz="1400"/>
          </a:p>
          <a:p>
            <a:r>
              <a:rPr lang="en-US" altLang="zh-CN" sz="1400"/>
              <a:t>E:199.5 flux:6.68e-18 + 2.76e-18 - 2.43e-18</a:t>
            </a:r>
            <a:endParaRPr lang="en-US" altLang="zh-CN" sz="1400"/>
          </a:p>
          <a:p>
            <a:r>
              <a:rPr lang="en-US" altLang="zh-CN" sz="1400"/>
              <a:t>E:316.2 flux:1.12e-18 + 9.00e-19 - 6.74e-19</a:t>
            </a:r>
            <a:endParaRPr lang="en-US" altLang="zh-CN" sz="1400"/>
          </a:p>
          <a:p>
            <a:r>
              <a:rPr lang="en-US" altLang="zh-CN" sz="1400"/>
              <a:t>E:501.2 flux:6.51e-19 + 5.22e-19 - 3.91e-19</a:t>
            </a:r>
            <a:endParaRPr lang="en-US" altLang="zh-CN" sz="1400"/>
          </a:p>
          <a:p>
            <a:r>
              <a:rPr lang="en-US" altLang="zh-CN" sz="1400"/>
              <a:t>E:25118.9 flux:2.73e-24 + 2.87e-24 - 1.87e-24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(+-)5.66301e-16</a:t>
            </a:r>
            <a:endParaRPr lang="en-US" altLang="zh-CN" sz="1400"/>
          </a:p>
          <a:p>
            <a:r>
              <a:rPr lang="en-US" altLang="zh-CN" sz="1400"/>
              <a:t>beta:-3.09	(+-)0.0615315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0566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0615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1" name="内容占位符 20"/>
          <p:cNvPicPr>
            <a:picLocks noChangeAspect="1"/>
          </p:cNvPicPr>
          <p:nvPr>
            <p:ph idx="1"/>
          </p:nvPr>
        </p:nvPicPr>
        <p:blipFill>
          <a:blip r:embed="rId2"/>
          <a:srcRect l="5286" t="19553" r="54367" b="29330"/>
          <a:stretch>
            <a:fillRect/>
          </a:stretch>
        </p:blipFill>
        <p:spPr>
          <a:xfrm>
            <a:off x="637540" y="1574165"/>
            <a:ext cx="4696460" cy="334708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2228+6054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ra:337.20      dec:60.90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flux:9.56e-14 + 8.69e-15 - 8.69e-15</a:t>
            </a:r>
            <a:endParaRPr lang="en-US" altLang="zh-CN" sz="1400"/>
          </a:p>
          <a:p>
            <a:r>
              <a:rPr lang="en-US" altLang="zh-CN" sz="1400"/>
              <a:t>E:20.0 flux:1.37e-14 + 1.13e-15 - 1.13e-15</a:t>
            </a:r>
            <a:endParaRPr lang="en-US" altLang="zh-CN" sz="1400"/>
          </a:p>
          <a:p>
            <a:r>
              <a:rPr lang="en-US" altLang="zh-CN" sz="1400"/>
              <a:t>E:31.6 flux:4.39e-15 + 3.64e-16 - 3.64e-16</a:t>
            </a:r>
            <a:endParaRPr lang="en-US" altLang="zh-CN" sz="1400"/>
          </a:p>
          <a:p>
            <a:r>
              <a:rPr lang="en-US" altLang="zh-CN" sz="1400"/>
              <a:t>E:50.1 flux:7.46e-16 + 8.70e-17 - 8.70e-17</a:t>
            </a:r>
            <a:endParaRPr lang="en-US" altLang="zh-CN" sz="1400"/>
          </a:p>
          <a:p>
            <a:r>
              <a:rPr lang="en-US" altLang="zh-CN" sz="1400"/>
              <a:t>E:79.4 flux:1.50e-16 + 2.35e-17 - 2.35e-17</a:t>
            </a:r>
            <a:endParaRPr lang="en-US" altLang="zh-CN" sz="1400"/>
          </a:p>
          <a:p>
            <a:r>
              <a:rPr lang="en-US" altLang="zh-CN" sz="1400"/>
              <a:t>E:125.9 flux:3.80e-17 + 8.60e-18 - 8.60e-18</a:t>
            </a:r>
            <a:endParaRPr lang="en-US" altLang="zh-CN" sz="1400"/>
          </a:p>
          <a:p>
            <a:r>
              <a:rPr lang="en-US" altLang="zh-CN" sz="1400"/>
              <a:t>E:199.5 flux:7.26e-18 + 3.00e-18 - 2.65e-18</a:t>
            </a:r>
            <a:endParaRPr lang="en-US" altLang="zh-CN" sz="1400"/>
          </a:p>
          <a:p>
            <a:r>
              <a:rPr lang="en-US" altLang="zh-CN" sz="1400"/>
              <a:t>E:316.2 flux:1.15e-18 + 9.23e-19 - 6.91e-19</a:t>
            </a:r>
            <a:endParaRPr lang="en-US" altLang="zh-CN" sz="1400"/>
          </a:p>
          <a:p>
            <a:r>
              <a:rPr lang="en-US" altLang="zh-CN" sz="1400"/>
              <a:t>E:501.2 flux:7.17e-19 + 5.75e-19 - 4.31e-19</a:t>
            </a:r>
            <a:endParaRPr lang="en-US" altLang="zh-CN" sz="1400"/>
          </a:p>
          <a:p>
            <a:r>
              <a:rPr lang="en-US" altLang="zh-CN" sz="1400"/>
              <a:t>E:25118.9 flux:2.82e-24 + 2.97e-24 - 1.93e-24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(+-)7.50819e-16</a:t>
            </a:r>
            <a:endParaRPr lang="en-US" altLang="zh-CN" sz="1400"/>
          </a:p>
          <a:p>
            <a:r>
              <a:rPr lang="en-US" altLang="zh-CN" sz="1400"/>
              <a:t>beta:-3.09	(+-)0.0647975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0751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0645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rcRect l="5081" t="19553" r="55213" b="30074"/>
          <a:stretch>
            <a:fillRect/>
          </a:stretch>
        </p:blipFill>
        <p:spPr>
          <a:xfrm>
            <a:off x="637540" y="1574165"/>
            <a:ext cx="4789805" cy="341820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2234+5854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ra:338.62      dec:58.92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flux:7.60e-14 + 6.91e-15 - 6.91e-15</a:t>
            </a:r>
            <a:endParaRPr lang="en-US" altLang="zh-CN" sz="1400"/>
          </a:p>
          <a:p>
            <a:r>
              <a:rPr lang="en-US" altLang="zh-CN" sz="1400"/>
              <a:t>E:20.0 flux:1.22e-14 + 1.00e-15 - 1.00e-15</a:t>
            </a:r>
            <a:endParaRPr lang="en-US" altLang="zh-CN" sz="1400"/>
          </a:p>
          <a:p>
            <a:r>
              <a:rPr lang="en-US" altLang="zh-CN" sz="1400"/>
              <a:t>E:31.6 flux:3.73e-15 + 3.09e-16 - 3.09e-16</a:t>
            </a:r>
            <a:endParaRPr lang="en-US" altLang="zh-CN" sz="1400"/>
          </a:p>
          <a:p>
            <a:r>
              <a:rPr lang="en-US" altLang="zh-CN" sz="1400"/>
              <a:t>E:50.1 flux:6.84e-16 + 7.98e-17 - 7.98e-17</a:t>
            </a:r>
            <a:endParaRPr lang="en-US" altLang="zh-CN" sz="1400"/>
          </a:p>
          <a:p>
            <a:r>
              <a:rPr lang="en-US" altLang="zh-CN" sz="1400"/>
              <a:t>E:79.4 flux:1.36e-16 + 2.15e-17 - 2.15e-17</a:t>
            </a:r>
            <a:endParaRPr lang="en-US" altLang="zh-CN" sz="1400"/>
          </a:p>
          <a:p>
            <a:r>
              <a:rPr lang="en-US" altLang="zh-CN" sz="1400"/>
              <a:t>E:125.9 flux:3.45e-17 + 7.81e-18 - 7.81e-18</a:t>
            </a:r>
            <a:endParaRPr lang="en-US" altLang="zh-CN" sz="1400"/>
          </a:p>
          <a:p>
            <a:r>
              <a:rPr lang="en-US" altLang="zh-CN" sz="1400"/>
              <a:t>E:199.5 flux:6.82e-18 + 2.82e-18 - 2.49e-18</a:t>
            </a:r>
            <a:endParaRPr lang="en-US" altLang="zh-CN" sz="1400"/>
          </a:p>
          <a:p>
            <a:r>
              <a:rPr lang="en-US" altLang="zh-CN" sz="1400"/>
              <a:t>E:316.2 flux:1.12e-18 + 8.99e-19 - 6.73e-19</a:t>
            </a:r>
            <a:endParaRPr lang="en-US" altLang="zh-CN" sz="1400"/>
          </a:p>
          <a:p>
            <a:r>
              <a:rPr lang="en-US" altLang="zh-CN" sz="1400"/>
              <a:t>E:501.2 flux:6.59e-19 + 5.28e-19 - 3.96e-19</a:t>
            </a:r>
            <a:endParaRPr lang="en-US" altLang="zh-CN" sz="1400"/>
          </a:p>
          <a:p>
            <a:r>
              <a:rPr lang="en-US" altLang="zh-CN" sz="1400"/>
              <a:t>E:25118.9 flux:2.67e-24 + 2.82e-24 - 1.83e-24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(+-)6.45168e-16</a:t>
            </a:r>
            <a:endParaRPr lang="en-US" altLang="zh-CN" sz="1400"/>
          </a:p>
          <a:p>
            <a:r>
              <a:rPr lang="en-US" altLang="zh-CN" sz="1400"/>
              <a:t>beta:-3.09	(+-)0.0628098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0645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0628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内容占位符 7"/>
          <p:cNvPicPr>
            <a:picLocks noChangeAspect="1"/>
          </p:cNvPicPr>
          <p:nvPr>
            <p:ph idx="1"/>
          </p:nvPr>
        </p:nvPicPr>
        <p:blipFill>
          <a:blip r:embed="rId2"/>
          <a:srcRect l="4876" t="18809" r="55631" b="30089"/>
          <a:stretch>
            <a:fillRect/>
          </a:stretch>
        </p:blipFill>
        <p:spPr>
          <a:xfrm>
            <a:off x="873760" y="1673860"/>
            <a:ext cx="4822825" cy="351091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J0534+2201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602605" y="17449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ra:83.61       dec:22.00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flux:4.03e-14 + 2.66e-15 - 2.66e-15</a:t>
            </a:r>
            <a:endParaRPr lang="en-US" altLang="zh-CN" sz="1400"/>
          </a:p>
          <a:p>
            <a:r>
              <a:rPr lang="en-US" altLang="zh-CN" sz="1400"/>
              <a:t>E:20.0 flux:1.07e-14 + 6.32e-16 - 6.32e-16</a:t>
            </a:r>
            <a:endParaRPr lang="en-US" altLang="zh-CN" sz="1400"/>
          </a:p>
          <a:p>
            <a:r>
              <a:rPr lang="en-US" altLang="zh-CN" sz="1400"/>
              <a:t>E:31.6 flux:2.59e-15 + 1.60e-16 - 1.60e-16</a:t>
            </a:r>
            <a:endParaRPr lang="en-US" altLang="zh-CN" sz="1400"/>
          </a:p>
          <a:p>
            <a:r>
              <a:rPr lang="en-US" altLang="zh-CN" sz="1400"/>
              <a:t>E:50.1 flux:6.07e-16 + 5.27e-17 - 5.27e-17</a:t>
            </a:r>
            <a:endParaRPr lang="en-US" altLang="zh-CN" sz="1400"/>
          </a:p>
          <a:p>
            <a:r>
              <a:rPr lang="en-US" altLang="zh-CN" sz="1400"/>
              <a:t>E:79.4 flux:1.42e-16 + 1.62e-17 - 1.62e-17</a:t>
            </a:r>
            <a:endParaRPr lang="en-US" altLang="zh-CN" sz="1400"/>
          </a:p>
          <a:p>
            <a:r>
              <a:rPr lang="en-US" altLang="zh-CN" sz="1400"/>
              <a:t>E:125.9 flux:2.92e-17 + 5.46e-18 - 5.46e-18</a:t>
            </a:r>
            <a:endParaRPr lang="en-US" altLang="zh-CN" sz="1400"/>
          </a:p>
          <a:p>
            <a:r>
              <a:rPr lang="en-US" altLang="zh-CN" sz="1400"/>
              <a:t>E:199.5 flux:6.27e-18 + 2.03e-18 - 1.84e-18</a:t>
            </a:r>
            <a:endParaRPr lang="en-US" altLang="zh-CN" sz="1400"/>
          </a:p>
          <a:p>
            <a:r>
              <a:rPr lang="en-US" altLang="zh-CN" sz="1400"/>
              <a:t>E:316.2 flux:6.87e-19 + 5.56e-19 - 4.15e-19</a:t>
            </a:r>
            <a:endParaRPr lang="en-US" altLang="zh-CN" sz="1400"/>
          </a:p>
          <a:p>
            <a:r>
              <a:rPr lang="en-US" altLang="zh-CN" sz="1400"/>
              <a:t>E:501.2 flux:4.29e-19 + 3.44e-19 - 2.58e-19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Epoint: 20</a:t>
            </a:r>
            <a:endParaRPr lang="en-US" altLang="zh-CN" sz="1400"/>
          </a:p>
          <a:p>
            <a:r>
              <a:rPr lang="en-US" altLang="zh-CN" sz="1400"/>
              <a:t>alpha:1.02648e-14       (+-)3.38677e-16</a:t>
            </a:r>
            <a:endParaRPr lang="en-US" altLang="zh-CN" sz="1400"/>
          </a:p>
          <a:p>
            <a:r>
              <a:rPr lang="en-US" altLang="zh-CN" sz="1400"/>
              <a:t>beta:-3.1436    (+-)0.0404621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178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026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0338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20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1436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0404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17855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文本框 2"/>
          <p:cNvSpPr txBox="1"/>
          <p:nvPr/>
        </p:nvSpPr>
        <p:spPr>
          <a:xfrm>
            <a:off x="3239770" y="672465"/>
            <a:ext cx="860742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Double_t Non[bin] = {19193, 4555, 517, 167, 93, 31, 11, 2, 2};</a:t>
            </a:r>
            <a:endParaRPr lang="zh-CN" altLang="en-US" sz="1400"/>
          </a:p>
          <a:p>
            <a:r>
              <a:rPr lang="zh-CN" altLang="en-US" sz="1400"/>
              <a:t>Double_t Noff[bin] = {17093.199, 3416.6721, 149.05238, 18.126911, 8.0095165, 1.2181522, 0.2922795, 0.0743711, 0.0329984};</a:t>
            </a:r>
            <a:endParaRPr lang="zh-CN" altLang="en-US" sz="1400"/>
          </a:p>
        </p:txBody>
      </p:sp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0250" y="2359660"/>
            <a:ext cx="4462145" cy="32727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J0</a:t>
            </a:r>
            <a:r>
              <a:rPr lang="en-US" altLang="zh-CN"/>
              <a:t>008</a:t>
            </a:r>
            <a:r>
              <a:rPr lang="zh-CN" altLang="en-US"/>
              <a:t>+</a:t>
            </a:r>
            <a:r>
              <a:rPr lang="en-US" altLang="zh-CN"/>
              <a:t>7255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55310" y="1577340"/>
            <a:ext cx="5662930" cy="37534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ra:2.09       dec:72.93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flux:5.24e-12 + 4.76e-13 - 4.76e-13</a:t>
            </a:r>
            <a:endParaRPr lang="en-US" altLang="zh-CN" sz="1400"/>
          </a:p>
          <a:p>
            <a:r>
              <a:rPr lang="en-US" altLang="zh-CN" sz="1400"/>
              <a:t>E:20.0 flux:5.84e-14 + 4.82e-15 - 4.82e-15</a:t>
            </a:r>
            <a:endParaRPr lang="en-US" altLang="zh-CN" sz="1400"/>
          </a:p>
          <a:p>
            <a:r>
              <a:rPr lang="en-US" altLang="zh-CN" sz="1400"/>
              <a:t>E:31.6 flux:4.94e-14 + 4.09e-15 - 4.09e-15</a:t>
            </a:r>
            <a:endParaRPr lang="en-US" altLang="zh-CN" sz="1400"/>
          </a:p>
          <a:p>
            <a:r>
              <a:rPr lang="en-US" altLang="zh-CN" sz="1400"/>
              <a:t>E:50.1 flux:2.76e-15 + 3.22e-16 - 3.22e-16</a:t>
            </a:r>
            <a:endParaRPr lang="en-US" altLang="zh-CN" sz="1400"/>
          </a:p>
          <a:p>
            <a:r>
              <a:rPr lang="en-US" altLang="zh-CN" sz="1400"/>
              <a:t>E:79.4 flux:1.85e-16 + 2.91e-17 - 2.91e-17</a:t>
            </a:r>
            <a:endParaRPr lang="en-US" altLang="zh-CN" sz="1400"/>
          </a:p>
          <a:p>
            <a:r>
              <a:rPr lang="en-US" altLang="zh-CN" sz="1400"/>
              <a:t>E:125.9 flux:4.63e-17 + 1.05e-17 - 1.05e-17</a:t>
            </a:r>
            <a:endParaRPr lang="en-US" altLang="zh-CN" sz="1400"/>
          </a:p>
          <a:p>
            <a:r>
              <a:rPr lang="en-US" altLang="zh-CN" sz="1400"/>
              <a:t>E:199.5 flux:8.05e-18 + 3.33e-18 - 2.93e-18</a:t>
            </a:r>
            <a:endParaRPr lang="en-US" altLang="zh-CN" sz="1400"/>
          </a:p>
          <a:p>
            <a:r>
              <a:rPr lang="en-US" altLang="zh-CN" sz="1400"/>
              <a:t>E:316.2 flux:1.27e-18 + 1.02e-18 - 7.64e-19</a:t>
            </a:r>
            <a:endParaRPr lang="en-US" altLang="zh-CN" sz="1400"/>
          </a:p>
          <a:p>
            <a:r>
              <a:rPr lang="en-US" altLang="zh-CN" sz="1400"/>
              <a:t>E:501.2 flux:8.65e-19 + 6.94e-19 - 5.20e-19</a:t>
            </a:r>
            <a:endParaRPr lang="en-US" altLang="zh-CN" sz="1400"/>
          </a:p>
          <a:p>
            <a:r>
              <a:rPr lang="en-US" altLang="zh-CN" sz="1400"/>
              <a:t>E:794.3 flux:2.07e-19 + 2.18e-19 - 1.42e-19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Epoint: 20</a:t>
            </a:r>
            <a:endParaRPr lang="en-US" altLang="zh-CN" sz="1400"/>
          </a:p>
          <a:p>
            <a:r>
              <a:rPr lang="en-US" altLang="zh-CN" sz="1400"/>
              <a:t>alpha:6.86247e-14	(+-)3.82496e-15</a:t>
            </a:r>
            <a:endParaRPr lang="en-US" altLang="zh-CN" sz="1400"/>
          </a:p>
          <a:p>
            <a:r>
              <a:rPr lang="en-US" altLang="zh-CN" sz="1400"/>
              <a:t>beta:-4.04023	(+-)0.075332</a:t>
            </a:r>
            <a:endParaRPr lang="en-US" altLang="zh-CN" sz="1400"/>
          </a:p>
          <a:p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6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86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382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4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04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075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rcRect l="38508" t="27827" r="22632" b="22559"/>
          <a:stretch>
            <a:fillRect/>
          </a:stretch>
        </p:blipFill>
        <p:spPr>
          <a:xfrm>
            <a:off x="499110" y="1939925"/>
            <a:ext cx="5051425" cy="362775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239770" y="672465"/>
            <a:ext cx="8607425" cy="737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400"/>
              <a:t>Double_t Non[bin] = {283, 1150, 36, 14, 28, 6, 1, 0, 0, 0};</a:t>
            </a:r>
            <a:endParaRPr lang="zh-CN" altLang="en-US" sz="1400"/>
          </a:p>
          <a:p>
            <a:r>
              <a:rPr lang="zh-CN" altLang="en-US" sz="1400"/>
              <a:t>Double_t Noff[bin] = {295.92675, 1185.4459, 36.413193, 12.619525, 12.109032, 1.0193336, 0.1607213, 0.0385364, 0.0089900, 0.0091603};</a:t>
            </a:r>
            <a:endParaRPr lang="zh-CN" altLang="en-US" sz="1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J0</a:t>
            </a:r>
            <a:r>
              <a:rPr lang="en-US" altLang="zh-CN"/>
              <a:t>342</a:t>
            </a:r>
            <a:r>
              <a:rPr lang="zh-CN" altLang="en-US"/>
              <a:t>+</a:t>
            </a:r>
            <a:r>
              <a:rPr lang="en-US" altLang="zh-CN"/>
              <a:t>5257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7534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ra:55.59       dec:52.96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flux:4.81e-14 + 4.38e-15 - 4.38e-15</a:t>
            </a:r>
            <a:endParaRPr lang="en-US" altLang="zh-CN" sz="1400"/>
          </a:p>
          <a:p>
            <a:r>
              <a:rPr lang="en-US" altLang="zh-CN" sz="1400"/>
              <a:t>E:20.0 flux:1.01e-14 + 8.36e-16 - 8.36e-16</a:t>
            </a:r>
            <a:endParaRPr lang="en-US" altLang="zh-CN" sz="1400"/>
          </a:p>
          <a:p>
            <a:r>
              <a:rPr lang="en-US" altLang="zh-CN" sz="1400"/>
              <a:t>E:31.6 flux:2.72e-15 + 2.25e-16 - 2.25e-16</a:t>
            </a:r>
            <a:endParaRPr lang="en-US" altLang="zh-CN" sz="1400"/>
          </a:p>
          <a:p>
            <a:r>
              <a:rPr lang="en-US" altLang="zh-CN" sz="1400"/>
              <a:t>E:50.1 flux:5.73e-16 + 6.68e-17 - 6.68e-17</a:t>
            </a:r>
            <a:endParaRPr lang="en-US" altLang="zh-CN" sz="1400"/>
          </a:p>
          <a:p>
            <a:r>
              <a:rPr lang="en-US" altLang="zh-CN" sz="1400"/>
              <a:t>E:79.4 flux:1.27e-16 + 1.99e-17 - 1.99e-17</a:t>
            </a:r>
            <a:endParaRPr lang="en-US" altLang="zh-CN" sz="1400"/>
          </a:p>
          <a:p>
            <a:r>
              <a:rPr lang="en-US" altLang="zh-CN" sz="1400"/>
              <a:t>E:125.9 flux:3.19e-17 + 7.23e-18 - 7.23e-18</a:t>
            </a:r>
            <a:endParaRPr lang="en-US" altLang="zh-CN" sz="1400"/>
          </a:p>
          <a:p>
            <a:r>
              <a:rPr lang="en-US" altLang="zh-CN" sz="1400"/>
              <a:t>E:199.5 flux:6.49e-18 + 2.68e-18 - 2.36e-18</a:t>
            </a:r>
            <a:endParaRPr lang="en-US" altLang="zh-CN" sz="1400"/>
          </a:p>
          <a:p>
            <a:r>
              <a:rPr lang="en-US" altLang="zh-CN" sz="1400"/>
              <a:t>E:316.2 flux:1.09e-18 + 8.76e-19 - 6.56e-19</a:t>
            </a:r>
            <a:endParaRPr lang="en-US" altLang="zh-CN" sz="1400"/>
          </a:p>
          <a:p>
            <a:r>
              <a:rPr lang="en-US" altLang="zh-CN" sz="1400"/>
              <a:t>E:501.2 flux:6.29e-19 + 5.05e-19 - 3.78e-19</a:t>
            </a:r>
            <a:endParaRPr lang="en-US" altLang="zh-CN" sz="1400"/>
          </a:p>
          <a:p>
            <a:r>
              <a:rPr lang="en-US" altLang="zh-CN" sz="1400"/>
              <a:t>E:25118.9 flux:2.73e-24 + 2.88e-24 - 1.87e-24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Epoint: 20</a:t>
            </a:r>
            <a:endParaRPr lang="en-US" altLang="zh-CN" sz="1400"/>
          </a:p>
          <a:p>
            <a:r>
              <a:rPr lang="en-US" altLang="zh-CN" sz="1400"/>
              <a:t>alpha:1.13e-14	(+-)4.91407e-16</a:t>
            </a:r>
            <a:endParaRPr lang="en-US" altLang="zh-CN" sz="1400"/>
          </a:p>
          <a:p>
            <a:r>
              <a:rPr lang="en-US" altLang="zh-CN" sz="1400"/>
              <a:t>beta:-3.09	(+-)0.0597589</a:t>
            </a:r>
            <a:endParaRPr lang="en-US" altLang="zh-CN" sz="1400"/>
          </a:p>
          <a:p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049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0598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2"/>
          <a:srcRect l="5713" t="19933" r="56280" b="30074"/>
          <a:stretch>
            <a:fillRect/>
          </a:stretch>
        </p:blipFill>
        <p:spPr>
          <a:xfrm>
            <a:off x="647700" y="1584325"/>
            <a:ext cx="5048250" cy="373570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J0</a:t>
            </a:r>
            <a:r>
              <a:rPr lang="en-US" altLang="zh-CN"/>
              <a:t>621</a:t>
            </a:r>
            <a:r>
              <a:rPr lang="zh-CN" altLang="en-US"/>
              <a:t>+</a:t>
            </a:r>
            <a:r>
              <a:rPr lang="en-US" altLang="zh-CN"/>
              <a:t>3745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5382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ra:95.40       dec:37.76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flux:3.16e-14 + 2.88e-15 - 2.88e-15</a:t>
            </a:r>
            <a:endParaRPr lang="en-US" altLang="zh-CN" sz="1400"/>
          </a:p>
          <a:p>
            <a:r>
              <a:rPr lang="en-US" altLang="zh-CN" sz="1400"/>
              <a:t>E:20.0 flux:8.16e-15 + 6.73e-16 - 6.73e-16</a:t>
            </a:r>
            <a:endParaRPr lang="en-US" altLang="zh-CN" sz="1400"/>
          </a:p>
          <a:p>
            <a:r>
              <a:rPr lang="en-US" altLang="zh-CN" sz="1400"/>
              <a:t>E:31.6 flux:2.05e-15 + 1.70e-16 - 1.70e-16</a:t>
            </a:r>
            <a:endParaRPr lang="en-US" altLang="zh-CN" sz="1400"/>
          </a:p>
          <a:p>
            <a:r>
              <a:rPr lang="en-US" altLang="zh-CN" sz="1400"/>
              <a:t>E:50.1 flux:4.77e-16 + 5.57e-17 - 5.57e-17</a:t>
            </a:r>
            <a:endParaRPr lang="en-US" altLang="zh-CN" sz="1400"/>
          </a:p>
          <a:p>
            <a:r>
              <a:rPr lang="en-US" altLang="zh-CN" sz="1400"/>
              <a:t>E:79.4 flux:1.03e-16 + 1.62e-17 - 1.62e-17</a:t>
            </a:r>
            <a:endParaRPr lang="en-US" altLang="zh-CN" sz="1400"/>
          </a:p>
          <a:p>
            <a:r>
              <a:rPr lang="en-US" altLang="zh-CN" sz="1400"/>
              <a:t>E:125.9 flux:2.84e-17 + 6.43e-18 - 6.43e-18</a:t>
            </a:r>
            <a:endParaRPr lang="en-US" altLang="zh-CN" sz="1400"/>
          </a:p>
          <a:p>
            <a:r>
              <a:rPr lang="en-US" altLang="zh-CN" sz="1400"/>
              <a:t>E:199.5 flux:5.67e-18 + 2.34e-18 - 2.07e-18</a:t>
            </a:r>
            <a:endParaRPr lang="en-US" altLang="zh-CN" sz="1400"/>
          </a:p>
          <a:p>
            <a:r>
              <a:rPr lang="en-US" altLang="zh-CN" sz="1400"/>
              <a:t>E:316.2 flux:1.02e-18 + 8.23e-19 - 6.17e-19</a:t>
            </a:r>
            <a:endParaRPr lang="en-US" altLang="zh-CN" sz="1400"/>
          </a:p>
          <a:p>
            <a:r>
              <a:rPr lang="en-US" altLang="zh-CN" sz="1400"/>
              <a:t>E:501.2 flux:5.95e-19 + 4.77e-19 - 3.58e-19</a:t>
            </a:r>
            <a:endParaRPr lang="en-US" altLang="zh-CN" sz="1400"/>
          </a:p>
          <a:p>
            <a:r>
              <a:rPr lang="en-US" altLang="zh-CN" sz="1400"/>
              <a:t>E:25118.9 flux:2.59e-24 + 2.73e-24 - 1.77e-24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Epoint: 20</a:t>
            </a:r>
            <a:endParaRPr lang="en-US" altLang="zh-CN" sz="1400"/>
          </a:p>
          <a:p>
            <a:r>
              <a:rPr lang="en-US" altLang="zh-CN" sz="1400"/>
              <a:t>alpha:1.13e-14	(+-)3.65823e-16</a:t>
            </a:r>
            <a:endParaRPr lang="en-US" altLang="zh-CN" sz="1400"/>
          </a:p>
          <a:p>
            <a:r>
              <a:rPr lang="en-US" altLang="zh-CN" sz="1400"/>
              <a:t>beta:-3.09	(+-)0.0568178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0366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0568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2"/>
          <a:srcRect l="5081" t="20692" r="55007" b="30468"/>
          <a:stretch>
            <a:fillRect/>
          </a:stretch>
        </p:blipFill>
        <p:spPr>
          <a:xfrm>
            <a:off x="924560" y="2300605"/>
            <a:ext cx="4592320" cy="31616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J0</a:t>
            </a:r>
            <a:r>
              <a:rPr lang="en-US" altLang="zh-CN"/>
              <a:t>633</a:t>
            </a:r>
            <a:r>
              <a:rPr lang="zh-CN" altLang="en-US"/>
              <a:t>+</a:t>
            </a:r>
            <a:r>
              <a:rPr lang="en-US" altLang="zh-CN"/>
              <a:t>1747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ra:98.33       dec:17.79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flux:3.70e-14 + 3.36e-15 - 3.36e-15</a:t>
            </a:r>
            <a:endParaRPr lang="en-US" altLang="zh-CN" sz="1400"/>
          </a:p>
          <a:p>
            <a:r>
              <a:rPr lang="en-US" altLang="zh-CN" sz="1400"/>
              <a:t>E:20.0 flux:9.35e-15 + 7.72e-16 - 7.72e-16</a:t>
            </a:r>
            <a:endParaRPr lang="en-US" altLang="zh-CN" sz="1400"/>
          </a:p>
          <a:p>
            <a:r>
              <a:rPr lang="en-US" altLang="zh-CN" sz="1400"/>
              <a:t>E:31.6 flux:2.38e-15 + 1.98e-16 - 1.98e-16</a:t>
            </a:r>
            <a:endParaRPr lang="en-US" altLang="zh-CN" sz="1400"/>
          </a:p>
          <a:p>
            <a:r>
              <a:rPr lang="en-US" altLang="zh-CN" sz="1400"/>
              <a:t>E:50.1 flux:5.47e-16 + 6.38e-17 - 6.38e-17</a:t>
            </a:r>
            <a:endParaRPr lang="en-US" altLang="zh-CN" sz="1400"/>
          </a:p>
          <a:p>
            <a:r>
              <a:rPr lang="en-US" altLang="zh-CN" sz="1400"/>
              <a:t>E:79.4 flux:1.24e-16 + 1.94e-17 - 1.94e-17</a:t>
            </a:r>
            <a:endParaRPr lang="en-US" altLang="zh-CN" sz="1400"/>
          </a:p>
          <a:p>
            <a:r>
              <a:rPr lang="en-US" altLang="zh-CN" sz="1400"/>
              <a:t>E:125.9 flux:3.24e-17 + 7.34e-18 - 7.34e-18</a:t>
            </a:r>
            <a:endParaRPr lang="en-US" altLang="zh-CN" sz="1400"/>
          </a:p>
          <a:p>
            <a:r>
              <a:rPr lang="en-US" altLang="zh-CN" sz="1400"/>
              <a:t>E:199.5 flux:6.29e-18 + 2.60e-18 - 2.29e-18</a:t>
            </a:r>
            <a:endParaRPr lang="en-US" altLang="zh-CN" sz="1400"/>
          </a:p>
          <a:p>
            <a:r>
              <a:rPr lang="en-US" altLang="zh-CN" sz="1400"/>
              <a:t>E:316.2 flux:1.12e-18 + 9.02e-19 - 6.75e-19</a:t>
            </a:r>
            <a:endParaRPr lang="en-US" altLang="zh-CN" sz="1400"/>
          </a:p>
          <a:p>
            <a:r>
              <a:rPr lang="en-US" altLang="zh-CN" sz="1400"/>
              <a:t>E:501.2 flux:6.82e-19 + 5.47e-19 - 4.10e-19</a:t>
            </a:r>
            <a:endParaRPr lang="en-US" altLang="zh-CN" sz="1400"/>
          </a:p>
          <a:p>
            <a:r>
              <a:rPr lang="en-US" altLang="zh-CN" sz="1400"/>
              <a:t>E:25118.9 flux:2.59e-24 + 2.73e-24 - 1.77e-24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(+-)4.24197e-16</a:t>
            </a:r>
            <a:endParaRPr lang="en-US" altLang="zh-CN" sz="1400"/>
          </a:p>
          <a:p>
            <a:r>
              <a:rPr lang="en-US" altLang="zh-CN" sz="1400"/>
              <a:t>beta:-3.09	(+-)0.056658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0424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0567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rcRect l="5295" t="19568" r="55845" b="30089"/>
          <a:stretch>
            <a:fillRect/>
          </a:stretch>
        </p:blipFill>
        <p:spPr>
          <a:xfrm>
            <a:off x="637540" y="2019935"/>
            <a:ext cx="4543425" cy="331089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/>
              <a:t>0701</a:t>
            </a:r>
            <a:r>
              <a:rPr lang="zh-CN" altLang="en-US"/>
              <a:t>+</a:t>
            </a:r>
            <a:r>
              <a:rPr lang="en-US" altLang="zh-CN"/>
              <a:t>1445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ra:105.43       dec:14.76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flux:4.05e-14 + 3.68e-15 - 3.68e-15</a:t>
            </a:r>
            <a:endParaRPr lang="en-US" altLang="zh-CN" sz="1400"/>
          </a:p>
          <a:p>
            <a:r>
              <a:rPr lang="en-US" altLang="zh-CN" sz="1400"/>
              <a:t>E:20.0 flux:9.93e-15 + 8.20e-16 - 8.20e-16</a:t>
            </a:r>
            <a:endParaRPr lang="en-US" altLang="zh-CN" sz="1400"/>
          </a:p>
          <a:p>
            <a:r>
              <a:rPr lang="en-US" altLang="zh-CN" sz="1400"/>
              <a:t>E:31.6 flux:2.55e-15 + 2.12e-16 - 2.12e-16</a:t>
            </a:r>
            <a:endParaRPr lang="en-US" altLang="zh-CN" sz="1400"/>
          </a:p>
          <a:p>
            <a:r>
              <a:rPr lang="en-US" altLang="zh-CN" sz="1400"/>
              <a:t>E:50.1 flux:5.81e-16 + 6.78e-17 - 6.78e-17</a:t>
            </a:r>
            <a:endParaRPr lang="en-US" altLang="zh-CN" sz="1400"/>
          </a:p>
          <a:p>
            <a:r>
              <a:rPr lang="en-US" altLang="zh-CN" sz="1400"/>
              <a:t>E:79.4 flux:1.30e-16 + 2.04e-17 - 2.04e-17</a:t>
            </a:r>
            <a:endParaRPr lang="en-US" altLang="zh-CN" sz="1400"/>
          </a:p>
          <a:p>
            <a:r>
              <a:rPr lang="en-US" altLang="zh-CN" sz="1400"/>
              <a:t>E:125.9 flux:3.41e-17 + 7.72e-18 - 7.72e-18</a:t>
            </a:r>
            <a:endParaRPr lang="en-US" altLang="zh-CN" sz="1400"/>
          </a:p>
          <a:p>
            <a:r>
              <a:rPr lang="en-US" altLang="zh-CN" sz="1400"/>
              <a:t>E:199.5 flux:6.83e-18 + 2.82e-18 - 2.49e-18</a:t>
            </a:r>
            <a:endParaRPr lang="en-US" altLang="zh-CN" sz="1400"/>
          </a:p>
          <a:p>
            <a:r>
              <a:rPr lang="en-US" altLang="zh-CN" sz="1400"/>
              <a:t>E:316.2 flux:1.16e-18 + 9.34e-19 - 7.00e-19</a:t>
            </a:r>
            <a:endParaRPr lang="en-US" altLang="zh-CN" sz="1400"/>
          </a:p>
          <a:p>
            <a:r>
              <a:rPr lang="en-US" altLang="zh-CN" sz="1400"/>
              <a:t>E:501.2 flux:7.05e-19 + 5.65e-19 - 4.24e-19</a:t>
            </a:r>
            <a:endParaRPr lang="en-US" altLang="zh-CN" sz="1400"/>
          </a:p>
          <a:p>
            <a:r>
              <a:rPr lang="en-US" altLang="zh-CN" sz="1400"/>
              <a:t>E:25118.9 flux:3.03e-24 + 3.20e-24 - 2.08e-24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(+-)4.56467e-16</a:t>
            </a:r>
            <a:endParaRPr lang="en-US" altLang="zh-CN" sz="1400"/>
          </a:p>
          <a:p>
            <a:r>
              <a:rPr lang="en-US" altLang="zh-CN" sz="1400"/>
              <a:t>beta:-3.09	(+-)0.0572139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0456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0572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2"/>
          <a:srcRect l="5122" t="17715" r="55763" b="30410"/>
          <a:stretch>
            <a:fillRect/>
          </a:stretch>
        </p:blipFill>
        <p:spPr>
          <a:xfrm>
            <a:off x="636905" y="1800225"/>
            <a:ext cx="4366260" cy="325755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37540" y="248285"/>
            <a:ext cx="10515600" cy="1325563"/>
          </a:xfrm>
        </p:spPr>
        <p:txBody>
          <a:bodyPr/>
          <a:p>
            <a:r>
              <a:rPr lang="zh-CN" altLang="en-US"/>
              <a:t>J</a:t>
            </a:r>
            <a:r>
              <a:rPr lang="en-US" altLang="zh-CN"/>
              <a:t>1830-1330</a:t>
            </a:r>
            <a:endParaRPr lang="en-US" altLang="zh-CN"/>
          </a:p>
        </p:txBody>
      </p:sp>
      <p:sp>
        <p:nvSpPr>
          <p:cNvPr id="6" name="文本框 5"/>
          <p:cNvSpPr txBox="1"/>
          <p:nvPr/>
        </p:nvSpPr>
        <p:spPr>
          <a:xfrm>
            <a:off x="5696585" y="1287780"/>
            <a:ext cx="5662930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400"/>
              <a:t>ra:276.44       dec:-13.50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E:12.6 flux:6.58e-12 + 5.98e-13 - 5.98e-13</a:t>
            </a:r>
            <a:endParaRPr lang="en-US" altLang="zh-CN" sz="1400"/>
          </a:p>
          <a:p>
            <a:r>
              <a:rPr lang="en-US" altLang="zh-CN" sz="1400"/>
              <a:t>E:20.0 flux:1.29e-13 + 1.06e-14 - 1.06e-14</a:t>
            </a:r>
            <a:endParaRPr lang="en-US" altLang="zh-CN" sz="1400"/>
          </a:p>
          <a:p>
            <a:r>
              <a:rPr lang="en-US" altLang="zh-CN" sz="1400"/>
              <a:t>E:31.6 flux:1.07e-13 + 8.84e-15 - 8.84e-15</a:t>
            </a:r>
            <a:endParaRPr lang="en-US" altLang="zh-CN" sz="1400"/>
          </a:p>
          <a:p>
            <a:r>
              <a:rPr lang="en-US" altLang="zh-CN" sz="1400"/>
              <a:t>E:50.1 flux:6.40e-15 + 7.47e-16 - 7.47e-16</a:t>
            </a:r>
            <a:endParaRPr lang="en-US" altLang="zh-CN" sz="1400"/>
          </a:p>
          <a:p>
            <a:r>
              <a:rPr lang="en-US" altLang="zh-CN" sz="1400"/>
              <a:t>E:79.4 flux:5.16e-16 + 8.12e-17 - 8.12e-17</a:t>
            </a:r>
            <a:endParaRPr lang="en-US" altLang="zh-CN" sz="1400"/>
          </a:p>
          <a:p>
            <a:r>
              <a:rPr lang="en-US" altLang="zh-CN" sz="1400"/>
              <a:t>E:125.9 flux:1.25e-16 + 2.83e-17 - 2.83e-17</a:t>
            </a:r>
            <a:endParaRPr lang="en-US" altLang="zh-CN" sz="1400"/>
          </a:p>
          <a:p>
            <a:r>
              <a:rPr lang="en-US" altLang="zh-CN" sz="1400"/>
              <a:t>E:199.5 flux:2.19e-17 + 9.05e-18 - 7.98e-18</a:t>
            </a:r>
            <a:endParaRPr lang="en-US" altLang="zh-CN" sz="1400"/>
          </a:p>
          <a:p>
            <a:r>
              <a:rPr lang="en-US" altLang="zh-CN" sz="1400"/>
              <a:t>E:316.2 flux:3.42e-18 + 2.75e-18 - 2.06e-18</a:t>
            </a:r>
            <a:endParaRPr lang="en-US" altLang="zh-CN" sz="1400"/>
          </a:p>
          <a:p>
            <a:r>
              <a:rPr lang="en-US" altLang="zh-CN" sz="1400"/>
              <a:t>E:501.2 flux:2.17e-18 + 1.74e-18 - 1.30e-18</a:t>
            </a:r>
            <a:endParaRPr lang="en-US" altLang="zh-CN" sz="1400"/>
          </a:p>
          <a:p>
            <a:r>
              <a:rPr lang="en-US" altLang="zh-CN" sz="1400"/>
              <a:t>E:25118.9 flux:8.16e-24 + 8.60e-24 - 5.59e-24</a:t>
            </a:r>
            <a:endParaRPr lang="en-US" altLang="zh-CN" sz="1400"/>
          </a:p>
          <a:p>
            <a:endParaRPr lang="en-US" altLang="zh-CN" sz="1400"/>
          </a:p>
          <a:p>
            <a:r>
              <a:rPr lang="en-US" altLang="zh-CN" sz="1400"/>
              <a:t>alpha:1.13e-14	(+-)7.00165e-15</a:t>
            </a:r>
            <a:endParaRPr lang="en-US" altLang="zh-CN" sz="1400"/>
          </a:p>
          <a:p>
            <a:r>
              <a:rPr lang="en-US" altLang="zh-CN" sz="1400"/>
              <a:t>beta:-3.09	(+-)0.0768314</a:t>
            </a:r>
            <a:endParaRPr lang="en-US" altLang="zh-CN" sz="140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𝑓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𝐸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=</m:t>
                      </m:r>
                      <m:d>
                        <m:d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d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7002</m:t>
                          </m:r>
                        </m:e>
                      </m:d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×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10</m:t>
                          </m:r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14</m:t>
                          </m:r>
                        </m:sup>
                      </m:sSup>
                      <m:r>
                        <a:rPr lang="en-US" altLang="zh-CN" sz="1600" i="1">
                          <a:latin typeface="DejaVu Math TeX Gyre" panose="02000503000000000000" charset="0"/>
                          <a:cs typeface="DejaVu Math TeX Gyre" panose="02000503000000000000" charset="0"/>
                        </a:rPr>
                        <m:t>∙</m:t>
                      </m:r>
                      <m:sSup>
                        <m:sSupPr>
                          <m:ctrlP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</m:ctrlPr>
                        </m:sSupPr>
                        <m:e>
                          <m:d>
                            <m:dPr>
                              <m:ctrlPr>
                                <a:rPr lang="en-US" altLang="zh-CN" sz="1600" i="1">
                                  <a:latin typeface="DejaVu Math TeX Gyre" panose="02000503000000000000" charset="0"/>
                                  <a:cs typeface="DejaVu Math TeX Gyre" panose="02000503000000000000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𝐸</m:t>
                                  </m:r>
                                </m:num>
                                <m:den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10</m:t>
                                  </m:r>
                                  <m:r>
                                    <a:rPr lang="en-US" altLang="zh-CN" sz="1600" i="1">
                                      <a:latin typeface="DejaVu Math TeX Gyre" panose="02000503000000000000" charset="0"/>
                                      <a:cs typeface="DejaVu Math TeX Gyre" panose="02000503000000000000" charset="0"/>
                                    </a:rPr>
                                    <m:t>𝑇𝑒𝑉</m:t>
                                  </m:r>
                                </m:den>
                              </m:f>
                            </m:e>
                          </m:d>
                        </m:e>
                        <m:sup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−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3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09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±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.</m:t>
                          </m:r>
                          <m:r>
                            <a:rPr lang="en-US" altLang="zh-CN" sz="1600" i="1">
                              <a:latin typeface="DejaVu Math TeX Gyre" panose="02000503000000000000" charset="0"/>
                              <a:cs typeface="DejaVu Math TeX Gyre" panose="02000503000000000000" charset="0"/>
                            </a:rPr>
                            <m:t>0768</m:t>
                          </m:r>
                        </m:sup>
                      </m:sSup>
                    </m:oMath>
                  </m:oMathPara>
                </a14:m>
                <a:endParaRPr lang="en-US" altLang="zh-CN" sz="1600" i="1">
                  <a:latin typeface="DejaVu Math TeX Gyre" panose="02000503000000000000" charset="0"/>
                  <a:cs typeface="DejaVu Math TeX Gyre" panose="02000503000000000000" charset="0"/>
                </a:endParaRPr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03165" y="5330825"/>
                <a:ext cx="6497320" cy="635000"/>
              </a:xfrm>
              <a:prstGeom prst="rect">
                <a:avLst/>
              </a:prstGeom>
              <a:blipFill rotWithShape="1">
                <a:blip r:embed="rId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内容占位符 4"/>
          <p:cNvPicPr>
            <a:picLocks noChangeAspect="1"/>
          </p:cNvPicPr>
          <p:nvPr>
            <p:ph idx="1"/>
          </p:nvPr>
        </p:nvPicPr>
        <p:blipFill>
          <a:blip r:embed="rId2"/>
          <a:srcRect l="4983" t="18196" r="56042" b="30177"/>
          <a:stretch>
            <a:fillRect/>
          </a:stretch>
        </p:blipFill>
        <p:spPr>
          <a:xfrm>
            <a:off x="1122680" y="2096770"/>
            <a:ext cx="3880485" cy="289179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14195</Words>
  <Application>WPS 演示</Application>
  <PresentationFormat>宽屏</PresentationFormat>
  <Paragraphs>493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Arial</vt:lpstr>
      <vt:lpstr>宋体</vt:lpstr>
      <vt:lpstr>Wingdings</vt:lpstr>
      <vt:lpstr>DejaVu Math TeX Gyre</vt:lpstr>
      <vt:lpstr>Arial Black</vt:lpstr>
      <vt:lpstr>微软雅黑</vt:lpstr>
      <vt:lpstr>Calibri</vt:lpstr>
      <vt:lpstr>Cambria Math</vt:lpstr>
      <vt:lpstr>Arial Unicode MS</vt:lpstr>
      <vt:lpstr>Office 主题​​</vt:lpstr>
      <vt:lpstr>一些点源分析</vt:lpstr>
      <vt:lpstr>PowerPoint 演示文稿</vt:lpstr>
      <vt:lpstr>J0534+2201</vt:lpstr>
      <vt:lpstr>J0008+7255</vt:lpstr>
      <vt:lpstr>J0342+5257</vt:lpstr>
      <vt:lpstr>J0621+3745</vt:lpstr>
      <vt:lpstr>J0633+1747</vt:lpstr>
      <vt:lpstr>J0701+1445</vt:lpstr>
      <vt:lpstr>J1830-1330</vt:lpstr>
      <vt:lpstr>J1825-1003</vt:lpstr>
      <vt:lpstr>J1838-0603</vt:lpstr>
      <vt:lpstr>J1843-0341</vt:lpstr>
      <vt:lpstr>J1848-0149</vt:lpstr>
      <vt:lpstr>J1850-0005</vt:lpstr>
      <vt:lpstr>J1857+0214</vt:lpstr>
      <vt:lpstr>J1908+0617</vt:lpstr>
      <vt:lpstr>J1912+1008</vt:lpstr>
      <vt:lpstr>J1928+1804</vt:lpstr>
      <vt:lpstr>J1956+2854</vt:lpstr>
      <vt:lpstr>J2019+3649</vt:lpstr>
      <vt:lpstr>J2031+4120</vt:lpstr>
      <vt:lpstr>J2045+4421</vt:lpstr>
      <vt:lpstr>J2109+5155</vt:lpstr>
      <vt:lpstr>J2159+5637</vt:lpstr>
      <vt:lpstr>J2228+6054</vt:lpstr>
      <vt:lpstr>J2234+5854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lijun</dc:creator>
  <cp:lastModifiedBy>1412300875</cp:lastModifiedBy>
  <cp:revision>92</cp:revision>
  <dcterms:created xsi:type="dcterms:W3CDTF">2021-03-17T05:40:00Z</dcterms:created>
  <dcterms:modified xsi:type="dcterms:W3CDTF">2021-05-08T03:50:24Z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2052-11.1.0.10463</vt:lpwstr>
  </property>
  <property fmtid="{D5CDD505-2E9C-101B-9397-08002B2CF9AE}" pid="3" name="ICV">
    <vt:lpwstr>3E5E414600874E7D89B5787A014DE0DF</vt:lpwstr>
  </property>
</Properties>
</file>

<file path=docProps/thumbnail.jpeg>
</file>